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1"/>
  </p:sldMasterIdLst>
  <p:notesMasterIdLst>
    <p:notesMasterId r:id="rId23"/>
  </p:notesMasterIdLst>
  <p:handoutMasterIdLst>
    <p:handoutMasterId r:id="rId24"/>
  </p:handoutMasterIdLst>
  <p:sldIdLst>
    <p:sldId id="2147469160" r:id="rId2"/>
    <p:sldId id="271" r:id="rId3"/>
    <p:sldId id="272" r:id="rId4"/>
    <p:sldId id="266" r:id="rId5"/>
    <p:sldId id="1128" r:id="rId6"/>
    <p:sldId id="2147481349" r:id="rId7"/>
    <p:sldId id="2141411861" r:id="rId8"/>
    <p:sldId id="2147469176" r:id="rId9"/>
    <p:sldId id="2147469178" r:id="rId10"/>
    <p:sldId id="2147481356" r:id="rId11"/>
    <p:sldId id="2147469182" r:id="rId12"/>
    <p:sldId id="2147469184" r:id="rId13"/>
    <p:sldId id="2147481361" r:id="rId14"/>
    <p:sldId id="2147481357" r:id="rId15"/>
    <p:sldId id="2147481358" r:id="rId16"/>
    <p:sldId id="2147481362" r:id="rId17"/>
    <p:sldId id="2147469177" r:id="rId18"/>
    <p:sldId id="2147481355" r:id="rId19"/>
    <p:sldId id="2147481360" r:id="rId20"/>
    <p:sldId id="2147481354" r:id="rId21"/>
    <p:sldId id="21474691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6094"/>
    <a:srgbClr val="1B4C67"/>
    <a:srgbClr val="30342E"/>
    <a:srgbClr val="ECECEC"/>
    <a:srgbClr val="25B1A6"/>
    <a:srgbClr val="00A77D"/>
    <a:srgbClr val="7EC297"/>
    <a:srgbClr val="6B6E6B"/>
    <a:srgbClr val="A2A6A3"/>
    <a:srgbClr val="79A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799331-81D3-46B1-B38E-5D168F58ED02}" v="1" dt="2026-04-30T15:12:11.621"/>
  </p1510:revLst>
</p1510:revInfo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7" autoAdjust="0"/>
    <p:restoredTop sz="93864" autoAdjust="0"/>
  </p:normalViewPr>
  <p:slideViewPr>
    <p:cSldViewPr snapToGrid="0">
      <p:cViewPr varScale="1">
        <p:scale>
          <a:sx n="69" d="100"/>
          <a:sy n="69" d="100"/>
        </p:scale>
        <p:origin x="2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F454D-A2FB-E28F-62C2-050A837E1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6BDF-7ADA-716C-F5CA-D157A094B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4C3F-0AF5-DA4C-84F9-3990FF0B58A5}" type="datetimeFigureOut">
              <a:rPr lang="en-US" smtClean="0"/>
              <a:t>5/1/26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77AF2-C6EF-69B3-EBC0-F3BECE6632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AEBCA-6ABE-1DFD-7AA8-A3B2F1B63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B913-EDAA-C746-870D-9B7877FA5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9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D4C33-E834-184F-A85B-4B1A7D742F82}" type="datetimeFigureOut">
              <a:rPr lang="en-US" smtClean="0"/>
              <a:t>5/1/26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A2CD3-FB95-D94F-9F04-F9F995EAB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3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29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178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77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D29BF-5DF0-A1A8-0941-1DE428F13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422AB8-507D-19E9-7DB5-393D52BCB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88E2D6-E197-5004-64DF-02C6F7319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87FE3-12BF-B005-BCB7-D05B912745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09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6067A-A4AC-A41A-CAB4-EC955EDE2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96DE51-5AE5-0712-553B-DA84FE6CE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519414-C423-2983-222D-B19FE3544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9D244-A97C-F7D9-59B8-72B07C537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39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6BE0F-8484-DA83-5B49-D18EAD44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B12A3-ED18-FF71-5A4C-DDC5EC0290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295558-58F0-125D-9B60-0FF0D29B0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NMEA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E25C2-4E3C-B487-BC4A-294131E6A2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00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high angle view of a city&#10;&#10;Description automatically generated">
            <a:extLst>
              <a:ext uri="{FF2B5EF4-FFF2-40B4-BE49-F238E27FC236}">
                <a16:creationId xmlns:a16="http://schemas.microsoft.com/office/drawing/2014/main" id="{01F17512-BEEB-E940-3B9F-9FDBDB2121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199385" cy="519938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713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(Text size no larger than 32pt)</a:t>
            </a:r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grpSp>
        <p:nvGrpSpPr>
          <p:cNvPr id="1995" name="Group 1994">
            <a:extLst>
              <a:ext uri="{FF2B5EF4-FFF2-40B4-BE49-F238E27FC236}">
                <a16:creationId xmlns:a16="http://schemas.microsoft.com/office/drawing/2014/main" id="{1F4B6682-1CD5-4D07-BAEB-03195C2FB91D}"/>
              </a:ext>
            </a:extLst>
          </p:cNvPr>
          <p:cNvGrpSpPr/>
          <p:nvPr userDrawn="1"/>
        </p:nvGrpSpPr>
        <p:grpSpPr>
          <a:xfrm>
            <a:off x="1168862" y="5406470"/>
            <a:ext cx="4834263" cy="369332"/>
            <a:chOff x="1168862" y="5508070"/>
            <a:chExt cx="4834263" cy="369332"/>
          </a:xfrm>
        </p:grpSpPr>
        <p:pic>
          <p:nvPicPr>
            <p:cNvPr id="1996" name="Picture 1995">
              <a:extLst>
                <a:ext uri="{FF2B5EF4-FFF2-40B4-BE49-F238E27FC236}">
                  <a16:creationId xmlns:a16="http://schemas.microsoft.com/office/drawing/2014/main" id="{E499D9F2-455D-24ED-C934-5DC3E3908E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68862" y="5508070"/>
              <a:ext cx="1311127" cy="316213"/>
            </a:xfrm>
            <a:prstGeom prst="rect">
              <a:avLst/>
            </a:prstGeom>
          </p:spPr>
        </p:pic>
        <p:sp>
          <p:nvSpPr>
            <p:cNvPr id="1997" name="TextBox 1996">
              <a:extLst>
                <a:ext uri="{FF2B5EF4-FFF2-40B4-BE49-F238E27FC236}">
                  <a16:creationId xmlns:a16="http://schemas.microsoft.com/office/drawing/2014/main" id="{94A5DA57-E73A-E843-58FE-CFA5666E7A14}"/>
                </a:ext>
              </a:extLst>
            </p:cNvPr>
            <p:cNvSpPr txBox="1"/>
            <p:nvPr userDrawn="1"/>
          </p:nvSpPr>
          <p:spPr>
            <a:xfrm>
              <a:off x="2561071" y="5508070"/>
              <a:ext cx="3442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31D47623-818A-705B-B821-F058B0BC9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7CBB80AF-E7F0-19C3-A1C2-581346E629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369" y="1608129"/>
            <a:ext cx="2224560" cy="1937083"/>
          </a:xfrm>
          <a:solidFill>
            <a:schemeClr val="accent6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54C80E78-2562-B8ED-171A-55592F6B54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73029" y="1608129"/>
            <a:ext cx="2224560" cy="1937083"/>
          </a:xfrm>
          <a:solidFill>
            <a:schemeClr val="tx2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34A84B6E-E447-9286-A517-CD3DFC4748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6243" y="1608129"/>
            <a:ext cx="2224560" cy="1937083"/>
          </a:xfrm>
          <a:solidFill>
            <a:schemeClr val="accent1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8BDDCA9-952A-F2A8-8772-1C0FCFEA879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17903" y="1608129"/>
            <a:ext cx="2224560" cy="1937083"/>
          </a:xfrm>
          <a:solidFill>
            <a:schemeClr val="accent2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36877D5-72C7-4D85-028F-092E70AE0E9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1369" y="3893496"/>
            <a:ext cx="2224560" cy="1937083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2ADB2E29-7156-045C-5AF7-96DCA2797AA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3029" y="3893496"/>
            <a:ext cx="2224560" cy="1937083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4444F986-C72B-21EC-6CCC-E370D9F24C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6243" y="3893496"/>
            <a:ext cx="2224560" cy="1937083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80C5ECF3-1A9B-DC38-32B9-FB4AE198944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17903" y="3893496"/>
            <a:ext cx="2224560" cy="1937083"/>
          </a:xfrm>
          <a:solidFill>
            <a:schemeClr val="accent6">
              <a:lumMod val="75000"/>
            </a:schemeClr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</p:spTree>
    <p:extLst>
      <p:ext uri="{BB962C8B-B14F-4D97-AF65-F5344CB8AC3E}">
        <p14:creationId xmlns:p14="http://schemas.microsoft.com/office/powerpoint/2010/main" val="264681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DE9FF4CE-1AF4-3143-A6DB-00045458C34C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14691" y="1735015"/>
            <a:ext cx="11492431" cy="440787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</p:spTree>
    <p:extLst>
      <p:ext uri="{BB962C8B-B14F-4D97-AF65-F5344CB8AC3E}">
        <p14:creationId xmlns:p14="http://schemas.microsoft.com/office/powerpoint/2010/main" val="1307013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</a:t>
            </a:r>
            <a:br>
              <a:rPr lang="en-US" dirty="0"/>
            </a:br>
            <a:r>
              <a:rPr lang="en-US" dirty="0"/>
              <a:t>the main takeaway message 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68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/>
          <a:p>
            <a:r>
              <a:rPr lang="en-US" dirty="0"/>
              <a:t>One-sentence headline stating </a:t>
            </a:r>
            <a:br>
              <a:rPr lang="en-US" dirty="0"/>
            </a:br>
            <a:r>
              <a:rPr lang="en-US" dirty="0"/>
              <a:t>the main takeaway message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59A002-CFDF-58EF-945F-28E943618A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76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141">
            <a:extLst>
              <a:ext uri="{FF2B5EF4-FFF2-40B4-BE49-F238E27FC236}">
                <a16:creationId xmlns:a16="http://schemas.microsoft.com/office/drawing/2014/main" id="{C5299A65-0A0F-7322-3425-6AD66F71B8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5DC2D7C4-BFF1-5433-4DFD-06CB8AACA1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2225" y="0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7" name="Picture Placeholder 135">
            <a:extLst>
              <a:ext uri="{FF2B5EF4-FFF2-40B4-BE49-F238E27FC236}">
                <a16:creationId xmlns:a16="http://schemas.microsoft.com/office/drawing/2014/main" id="{859767F7-2911-36C4-18C3-120D9FA7D6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44833" y="0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8" name="Picture Placeholder 135">
            <a:extLst>
              <a:ext uri="{FF2B5EF4-FFF2-40B4-BE49-F238E27FC236}">
                <a16:creationId xmlns:a16="http://schemas.microsoft.com/office/drawing/2014/main" id="{FC9DC632-E163-36B5-D009-C524396761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2225" y="2353563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9" name="Picture Placeholder 135">
            <a:extLst>
              <a:ext uri="{FF2B5EF4-FFF2-40B4-BE49-F238E27FC236}">
                <a16:creationId xmlns:a16="http://schemas.microsoft.com/office/drawing/2014/main" id="{99255166-5F9E-0685-2DC9-C0962F7791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44833" y="2353563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0" name="Picture Placeholder 135">
            <a:extLst>
              <a:ext uri="{FF2B5EF4-FFF2-40B4-BE49-F238E27FC236}">
                <a16:creationId xmlns:a16="http://schemas.microsoft.com/office/drawing/2014/main" id="{0FA78FC9-062C-7D60-CDA4-C25CE63F78E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42225" y="4706937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1" name="Picture Placeholder 135">
            <a:extLst>
              <a:ext uri="{FF2B5EF4-FFF2-40B4-BE49-F238E27FC236}">
                <a16:creationId xmlns:a16="http://schemas.microsoft.com/office/drawing/2014/main" id="{9521219C-7211-80DE-D33B-4B26EA6EEE9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044833" y="4706937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886397"/>
          </a:xfrm>
        </p:spPr>
        <p:txBody>
          <a:bodyPr anchor="t" anchorCtr="0"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</a:t>
            </a:r>
            <a:br>
              <a:rPr lang="en-US" dirty="0"/>
            </a:br>
            <a:r>
              <a:rPr lang="en-US" dirty="0"/>
              <a:t>the main takeaway message 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60"/>
            <a:ext cx="6763894" cy="4354640"/>
          </a:xfrm>
        </p:spPr>
        <p:txBody>
          <a:bodyPr tIns="91440" anchor="t" anchorCtr="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spcBef>
                <a:spcPts val="1200"/>
              </a:spcBef>
              <a:spcAft>
                <a:spcPts val="60"/>
              </a:spcAft>
              <a:defRPr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>
              <a:spcBef>
                <a:spcPts val="1200"/>
              </a:spcBef>
              <a:spcAft>
                <a:spcPts val="60"/>
              </a:spcAft>
              <a:defRPr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>
              <a:spcBef>
                <a:spcPts val="1200"/>
              </a:spcBef>
              <a:spcAft>
                <a:spcPts val="60"/>
              </a:spcAft>
              <a:defRPr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>
              <a:spcBef>
                <a:spcPts val="1200"/>
              </a:spcBef>
              <a:spcAft>
                <a:spcPts val="60"/>
              </a:spcAft>
              <a:defRPr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r>
              <a:rPr lang="en-US" dirty="0"/>
              <a:t>Supporting point 1</a:t>
            </a:r>
          </a:p>
          <a:p>
            <a:r>
              <a:rPr lang="en-US" dirty="0"/>
              <a:t>Supporting point 2</a:t>
            </a:r>
          </a:p>
          <a:p>
            <a:r>
              <a:rPr lang="en-US" dirty="0"/>
              <a:t>Supporting point 3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562B7F0-6B0A-3291-2731-E56176CBCD7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EE7C435-1FA7-78B6-5FBF-709DE092FE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57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One-sentence connected to the main takeaway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6029C52-FEBA-E897-C815-3A6283D168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</p:spTree>
    <p:extLst>
      <p:ext uri="{BB962C8B-B14F-4D97-AF65-F5344CB8AC3E}">
        <p14:creationId xmlns:p14="http://schemas.microsoft.com/office/powerpoint/2010/main" val="841886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</a:t>
            </a:r>
          </a:p>
        </p:txBody>
      </p:sp>
    </p:spTree>
    <p:extLst>
      <p:ext uri="{BB962C8B-B14F-4D97-AF65-F5344CB8AC3E}">
        <p14:creationId xmlns:p14="http://schemas.microsoft.com/office/powerpoint/2010/main" val="4167105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315194" cy="4061829"/>
          </a:xfrm>
        </p:spPr>
        <p:txBody>
          <a:bodyPr/>
          <a:lstStyle>
            <a:lvl1pPr marL="285750" indent="-285750"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r>
              <a:rPr lang="en-US" dirty="0"/>
              <a:t>Supporting point 1</a:t>
            </a:r>
          </a:p>
          <a:p>
            <a:pPr lvl="1"/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900239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</a:t>
            </a:r>
          </a:p>
        </p:txBody>
      </p:sp>
    </p:spTree>
    <p:extLst>
      <p:ext uri="{BB962C8B-B14F-4D97-AF65-F5344CB8AC3E}">
        <p14:creationId xmlns:p14="http://schemas.microsoft.com/office/powerpoint/2010/main" val="411557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(Text size no larger than 32pt)</a:t>
            </a:r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9E34D55-5962-D71E-5F14-F58404B73863}"/>
              </a:ext>
            </a:extLst>
          </p:cNvPr>
          <p:cNvGrpSpPr/>
          <p:nvPr userDrawn="1"/>
        </p:nvGrpSpPr>
        <p:grpSpPr>
          <a:xfrm>
            <a:off x="1168862" y="5406470"/>
            <a:ext cx="4834263" cy="369332"/>
            <a:chOff x="1168862" y="5508070"/>
            <a:chExt cx="4834263" cy="369332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D4967025-85C6-1E53-9051-CBBA63AE1D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68862" y="5508070"/>
              <a:ext cx="1311127" cy="316213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432B67B-E65C-8C4D-ECEE-0E0F031F2333}"/>
                </a:ext>
              </a:extLst>
            </p:cNvPr>
            <p:cNvSpPr txBox="1"/>
            <p:nvPr userDrawn="1"/>
          </p:nvSpPr>
          <p:spPr>
            <a:xfrm>
              <a:off x="2561071" y="5508070"/>
              <a:ext cx="3442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A6F6DA4-481A-E606-D7BA-9C2165FE3E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8004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300" b="1" spc="3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30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</p:spTree>
    <p:extLst>
      <p:ext uri="{BB962C8B-B14F-4D97-AF65-F5344CB8AC3E}">
        <p14:creationId xmlns:p14="http://schemas.microsoft.com/office/powerpoint/2010/main" val="2000835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0EDE83FF-6880-0C2B-F666-A52972148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8CEEB1B0-74A1-A9A5-0E01-2E2E2380F2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B1FC136-726A-E90A-AA01-55CC4CA7F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</p:spTree>
    <p:extLst>
      <p:ext uri="{BB962C8B-B14F-4D97-AF65-F5344CB8AC3E}">
        <p14:creationId xmlns:p14="http://schemas.microsoft.com/office/powerpoint/2010/main" val="1401445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22CDA623-F17D-C055-60D8-139C9924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7390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3347E071-335C-4249-3E65-B4125AADA3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9380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360">
            <a:extLst>
              <a:ext uri="{FF2B5EF4-FFF2-40B4-BE49-F238E27FC236}">
                <a16:creationId xmlns:a16="http://schemas.microsoft.com/office/drawing/2014/main" id="{3FE91602-2738-A673-EBF8-A0ACA14E65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6285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9403276D-5FB8-BD3C-65B5-24E0F431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73238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DEAD8E05-AA79-AD7E-E31D-26EE870F83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9380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2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A7759041-293D-A1CE-7012-E2391337B1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6285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296653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A8FB3702-489D-7133-5029-0EED83D742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A472ABD6-D4AF-51A3-D274-EB02E1F7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9B2846D9-98D8-E207-8370-E81B28729B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7" name="Text Placeholder 212">
            <a:extLst>
              <a:ext uri="{FF2B5EF4-FFF2-40B4-BE49-F238E27FC236}">
                <a16:creationId xmlns:a16="http://schemas.microsoft.com/office/drawing/2014/main" id="{5A4E93FB-938D-13A6-A78B-46943641C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</p:spTree>
    <p:extLst>
      <p:ext uri="{BB962C8B-B14F-4D97-AF65-F5344CB8AC3E}">
        <p14:creationId xmlns:p14="http://schemas.microsoft.com/office/powerpoint/2010/main" val="498188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Supporting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67787"/>
            <a:ext cx="2194560" cy="185546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20190"/>
            <a:ext cx="2194560" cy="185546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67787"/>
            <a:ext cx="2194560" cy="185546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20190"/>
            <a:ext cx="2194560" cy="185546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5"/>
          </a:solidFill>
        </p:spPr>
        <p:txBody>
          <a:bodyPr lIns="182880" tIns="182880" rIns="182880"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2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tx1"/>
          </a:solidFill>
        </p:spPr>
        <p:txBody>
          <a:bodyPr lIns="182880" tIns="182880" rIns="182880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3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 rIns="182880"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 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FD3A4D06-1EC0-67D1-BF1F-4A91D1E34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  <a:solidFill>
            <a:schemeClr val="tx2"/>
          </a:solidFill>
        </p:spPr>
        <p:txBody>
          <a:bodyPr lIns="182880" tIns="182880" rIns="182880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</p:spTree>
    <p:extLst>
      <p:ext uri="{BB962C8B-B14F-4D97-AF65-F5344CB8AC3E}">
        <p14:creationId xmlns:p14="http://schemas.microsoft.com/office/powerpoint/2010/main" val="2664967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Supporting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68099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 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26F353B8-FF4B-42ED-1CE7-EDC4F7EF61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8099" y="3012831"/>
            <a:ext cx="2658427" cy="656942"/>
          </a:xfrm>
          <a:solidFill>
            <a:schemeClr val="tx2"/>
          </a:solidFill>
        </p:spPr>
        <p:txBody>
          <a:bodyPr lIns="91440" tIns="91440" rIns="91440" bIns="91440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6E81FCDA-4DA3-AB4A-5D95-88A3FEFC3A2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68099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3F669257-B949-89C3-AFAB-C056282DB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099" y="5507582"/>
            <a:ext cx="2658427" cy="656942"/>
          </a:xfrm>
          <a:solidFill>
            <a:schemeClr val="accent5"/>
          </a:solidFill>
        </p:spPr>
        <p:txBody>
          <a:bodyPr lIns="91440" tIns="91440" rIns="91440" bIns="91440"/>
          <a:lstStyle>
            <a:lvl1pPr marL="0" indent="0"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13D2DA25-934B-21FF-2966-29EF546C48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66787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7D533C8-B6CD-B35B-9678-CFA2D4FF71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787" y="3012831"/>
            <a:ext cx="2658427" cy="656942"/>
          </a:xfrm>
          <a:solidFill>
            <a:schemeClr val="accent3"/>
          </a:solidFill>
        </p:spPr>
        <p:txBody>
          <a:bodyPr lIns="91440" tIns="91440" rIns="91440" bIns="91440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FFFA52E8-8238-7D32-74C3-C442340BACD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66787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EAA931B9-F65E-5FA9-1A52-F298BEA03A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66787" y="5507582"/>
            <a:ext cx="2658427" cy="656942"/>
          </a:xfrm>
          <a:solidFill>
            <a:schemeClr val="accent4"/>
          </a:solidFill>
        </p:spPr>
        <p:txBody>
          <a:bodyPr lIns="91440" tIns="91440" rIns="91440" bIns="91440"/>
          <a:lstStyle>
            <a:lvl1pPr marL="0" indent="0"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21" name="Picture Placeholder 360">
            <a:extLst>
              <a:ext uri="{FF2B5EF4-FFF2-40B4-BE49-F238E27FC236}">
                <a16:creationId xmlns:a16="http://schemas.microsoft.com/office/drawing/2014/main" id="{E2163388-A63C-577D-E1F5-098DA5ECC0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65474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A354D75-2850-EFEF-9B6E-16282EFCDE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65474" y="3012831"/>
            <a:ext cx="2658427" cy="656942"/>
          </a:xfrm>
          <a:solidFill>
            <a:schemeClr val="accent6"/>
          </a:solidFill>
        </p:spPr>
        <p:txBody>
          <a:bodyPr lIns="91440" tIns="91440" rIns="91440" bIns="91440"/>
          <a:lstStyle>
            <a:lvl1pPr marL="0" indent="0"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23" name="Picture Placeholder 360">
            <a:extLst>
              <a:ext uri="{FF2B5EF4-FFF2-40B4-BE49-F238E27FC236}">
                <a16:creationId xmlns:a16="http://schemas.microsoft.com/office/drawing/2014/main" id="{FBABECBC-CDDA-6887-FB75-25BC231CEC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65474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A63FF33-3432-1D2E-53DE-B6F0895069F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474" y="5507582"/>
            <a:ext cx="2658427" cy="656942"/>
          </a:xfrm>
          <a:solidFill>
            <a:schemeClr val="tx1"/>
          </a:solidFill>
        </p:spPr>
        <p:txBody>
          <a:bodyPr lIns="91440" tIns="91440" rIns="91440" bIns="91440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</p:spTree>
    <p:extLst>
      <p:ext uri="{BB962C8B-B14F-4D97-AF65-F5344CB8AC3E}">
        <p14:creationId xmlns:p14="http://schemas.microsoft.com/office/powerpoint/2010/main" val="18581818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rait-14 pos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6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43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910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907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4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71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38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435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202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99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7" name="Picture Placeholder 360">
            <a:extLst>
              <a:ext uri="{FF2B5EF4-FFF2-40B4-BE49-F238E27FC236}">
                <a16:creationId xmlns:a16="http://schemas.microsoft.com/office/drawing/2014/main" id="{7EDA5855-F73F-935A-1566-720D38EC07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96325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CA7A6897-50BB-69EA-CE0D-8428224909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95959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9" name="Picture Placeholder 360">
            <a:extLst>
              <a:ext uri="{FF2B5EF4-FFF2-40B4-BE49-F238E27FC236}">
                <a16:creationId xmlns:a16="http://schemas.microsoft.com/office/drawing/2014/main" id="{D09EF4CE-B526-1CEA-9EDD-34A61A70EE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371993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93FC27B-1624-B783-DF96-5521C31FB6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71627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1" name="Picture Placeholder 360">
            <a:extLst>
              <a:ext uri="{FF2B5EF4-FFF2-40B4-BE49-F238E27FC236}">
                <a16:creationId xmlns:a16="http://schemas.microsoft.com/office/drawing/2014/main" id="{5A8BA158-C0D0-7A81-D0D2-8428A63A3D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71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D4BA50-34B9-66B8-EAF5-82AF534969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67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3" name="Picture Placeholder 360">
            <a:extLst>
              <a:ext uri="{FF2B5EF4-FFF2-40B4-BE49-F238E27FC236}">
                <a16:creationId xmlns:a16="http://schemas.microsoft.com/office/drawing/2014/main" id="{9764F327-567A-B4BD-324B-5E6E4A38AE8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9935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1407771-83D8-01C3-0563-CE45ADD67E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31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5" name="Picture Placeholder 360">
            <a:extLst>
              <a:ext uri="{FF2B5EF4-FFF2-40B4-BE49-F238E27FC236}">
                <a16:creationId xmlns:a16="http://schemas.microsoft.com/office/drawing/2014/main" id="{053F6908-A1A4-51D5-C068-74AE8BBE85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699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159B219-D993-9F5C-A25E-2717041313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695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7" name="Picture Placeholder 360">
            <a:extLst>
              <a:ext uri="{FF2B5EF4-FFF2-40B4-BE49-F238E27FC236}">
                <a16:creationId xmlns:a16="http://schemas.microsoft.com/office/drawing/2014/main" id="{3B1CFCF1-1BBA-A77B-07C5-CE89C6D37D8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3463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924D5DB3-FDA3-34E1-683B-AF880C6B56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59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9" name="Picture Placeholder 360">
            <a:extLst>
              <a:ext uri="{FF2B5EF4-FFF2-40B4-BE49-F238E27FC236}">
                <a16:creationId xmlns:a16="http://schemas.microsoft.com/office/drawing/2014/main" id="{CD18FDA3-0BAD-70CF-4A1C-E0AC365F43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0227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C7D472D-B446-D4C9-7FEA-8337576DA47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23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41" name="Picture Placeholder 360">
            <a:extLst>
              <a:ext uri="{FF2B5EF4-FFF2-40B4-BE49-F238E27FC236}">
                <a16:creationId xmlns:a16="http://schemas.microsoft.com/office/drawing/2014/main" id="{00CD14FC-B345-724A-1702-9ECB7309E7B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698785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A39A6918-941C-CFDA-46B7-7B3F5821B2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98419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43" name="Picture Placeholder 360">
            <a:extLst>
              <a:ext uri="{FF2B5EF4-FFF2-40B4-BE49-F238E27FC236}">
                <a16:creationId xmlns:a16="http://schemas.microsoft.com/office/drawing/2014/main" id="{13F06704-FC82-77D6-CD12-259FDE55A8D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374453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DAE33098-4EF0-1E1A-7F23-76F0D50AA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74087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3864884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rait-10 pos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0445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0079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09584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09218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8182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7640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6077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05711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82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3416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" name="Picture Placeholder 360">
            <a:extLst>
              <a:ext uri="{FF2B5EF4-FFF2-40B4-BE49-F238E27FC236}">
                <a16:creationId xmlns:a16="http://schemas.microsoft.com/office/drawing/2014/main" id="{50C0265D-4C37-A6EB-018A-088C3665D7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0079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71DB7C-B77B-BA2F-D42D-E70799E1CF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09713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54228786-C065-7CF8-8C9C-C9622BDB5F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9218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03BA11-280F-ED2F-8FE5-AD08B0D448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8852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D0FFE670-33BD-AB72-DB9E-26A7E5785E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307816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6FD3033-3412-943B-9B60-3555F20EAC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07274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D90F4C59-A65F-7802-34A6-70D69C5041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205711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34846F9-F8EB-3656-08DF-03E1A00CD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5345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9694CBBD-6AE6-ADDC-80FB-FDFA2458BCB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103416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DB0CCF3-7E0B-FACF-F244-CCF6EC2D93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03050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1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793375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rai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 </a:t>
            </a:r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41F9B8EB-EA8B-7B42-D70A-72CFAD42EB27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14691" y="1430338"/>
            <a:ext cx="11493133" cy="485298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</p:spTree>
    <p:extLst>
      <p:ext uri="{BB962C8B-B14F-4D97-AF65-F5344CB8AC3E}">
        <p14:creationId xmlns:p14="http://schemas.microsoft.com/office/powerpoint/2010/main" val="20635676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igh angle view of a city&#10;&#10;Description automatically generated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9145" y="2258209"/>
            <a:ext cx="12210290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2922742"/>
            <a:ext cx="12192000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ONE SENTENCE SUBTITLE STATEMENT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95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(Text size no larger than 32pt)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29654C-4DCE-CBB4-4BA7-74D0EC3EB963}"/>
              </a:ext>
            </a:extLst>
          </p:cNvPr>
          <p:cNvGrpSpPr/>
          <p:nvPr userDrawn="1"/>
        </p:nvGrpSpPr>
        <p:grpSpPr>
          <a:xfrm>
            <a:off x="897656" y="6161203"/>
            <a:ext cx="4842685" cy="429764"/>
            <a:chOff x="2384568" y="6419574"/>
            <a:chExt cx="4161723" cy="369332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1E739D28-04EF-E5F5-AE3E-05983A573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4568" y="6424653"/>
              <a:ext cx="1103769" cy="278048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A706AB-C5B5-40F2-B756-AD0F7D731AE5}"/>
                </a:ext>
              </a:extLst>
            </p:cNvPr>
            <p:cNvSpPr txBox="1"/>
            <p:nvPr userDrawn="1"/>
          </p:nvSpPr>
          <p:spPr>
            <a:xfrm>
              <a:off x="3588247" y="6419574"/>
              <a:ext cx="2958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33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-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igh angle view of a city&#10;&#10;Description automatically generated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B10DD8E-E016-58F8-208C-69AD92BED39D}"/>
              </a:ext>
            </a:extLst>
          </p:cNvPr>
          <p:cNvSpPr/>
          <p:nvPr userDrawn="1"/>
        </p:nvSpPr>
        <p:spPr>
          <a:xfrm>
            <a:off x="0" y="0"/>
            <a:ext cx="12192000" cy="2575976"/>
          </a:xfrm>
          <a:prstGeom prst="rect">
            <a:avLst/>
          </a:prstGeom>
          <a:gradFill>
            <a:gsLst>
              <a:gs pos="57000">
                <a:srgbClr val="FFFFFF">
                  <a:alpha val="62000"/>
                </a:srgbClr>
              </a:gs>
              <a:gs pos="15000">
                <a:schemeClr val="bg1">
                  <a:alpha val="91598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658225E5-2430-3783-F06E-A0A40A65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195022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48517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-3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 </a:t>
            </a:r>
            <a:br>
              <a:rPr lang="en-US" dirty="0"/>
            </a:br>
            <a:r>
              <a:rPr lang="en-US" dirty="0"/>
              <a:t>for the slide; no longer than two lines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22CDA623-F17D-C055-60D8-139C9924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7390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3347E071-335C-4249-3E65-B4125AADA3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9380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360">
            <a:extLst>
              <a:ext uri="{FF2B5EF4-FFF2-40B4-BE49-F238E27FC236}">
                <a16:creationId xmlns:a16="http://schemas.microsoft.com/office/drawing/2014/main" id="{3FE91602-2738-A673-EBF8-A0ACA14E65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6285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9403276D-5FB8-BD3C-65B5-24E0F431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73238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DEAD8E05-AA79-AD7E-E31D-26EE870F83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9380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2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A7759041-293D-A1CE-7012-E2391337B1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6285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6527932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xag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/>
          <a:p>
            <a:r>
              <a:rPr lang="en-US" dirty="0"/>
              <a:t>One-sentence headline stating the main takeaway message </a:t>
            </a:r>
            <a:br>
              <a:rPr lang="en-US" dirty="0"/>
            </a:br>
            <a:r>
              <a:rPr lang="en-US" dirty="0"/>
              <a:t>for the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en-US" dirty="0"/>
              <a:t>Supporting point 1 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3554203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- OR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E6F3ADE-A89C-6520-CF9E-35DBBF658006}"/>
              </a:ext>
            </a:extLst>
          </p:cNvPr>
          <p:cNvGrpSpPr/>
          <p:nvPr userDrawn="1"/>
        </p:nvGrpSpPr>
        <p:grpSpPr>
          <a:xfrm>
            <a:off x="4258364" y="5999147"/>
            <a:ext cx="3675272" cy="369332"/>
            <a:chOff x="2384568" y="6390825"/>
            <a:chExt cx="3439954" cy="345685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01B8E79D-B334-5A32-32FE-8CC93A632A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4568" y="6424653"/>
              <a:ext cx="1103769" cy="27804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4FEE0D-24E7-9F86-60D8-E8982B5DB295}"/>
                </a:ext>
              </a:extLst>
            </p:cNvPr>
            <p:cNvSpPr txBox="1"/>
            <p:nvPr userDrawn="1"/>
          </p:nvSpPr>
          <p:spPr>
            <a:xfrm>
              <a:off x="3588247" y="6390825"/>
              <a:ext cx="2236275" cy="345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547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k green 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637" y="1083755"/>
            <a:ext cx="5486764" cy="421929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320" y="1078992"/>
            <a:ext cx="5821680" cy="4221671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079" y="1275788"/>
            <a:ext cx="5537405" cy="978729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C1BABE-6AB9-4F04-A1D6-C28E4287362E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id="{1F888CF4-3F65-4925-A47B-614AFCDC055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004175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Line 6">
            <a:extLst>
              <a:ext uri="{FF2B5EF4-FFF2-40B4-BE49-F238E27FC236}">
                <a16:creationId xmlns:a16="http://schemas.microsoft.com/office/drawing/2014/main" id="{4CFFE01C-81C8-4437-B6F5-7BAAEE5FC29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004175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1B955FFA-B6F5-4CDD-940A-DB05FD68B7CA}"/>
              </a:ext>
            </a:extLst>
          </p:cNvPr>
          <p:cNvSpPr>
            <a:spLocks/>
          </p:cNvSpPr>
          <p:nvPr userDrawn="1"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A5F7EA9-E5C6-4376-AC5D-CA0B1DA0A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8079" y="2453317"/>
            <a:ext cx="5512904" cy="2690184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270E32-A837-347E-B52F-B3E36468D488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83A5CD-F0BF-6822-4A0F-DD8FFB6CAC38}"/>
              </a:ext>
            </a:extLst>
          </p:cNvPr>
          <p:cNvSpPr/>
          <p:nvPr userDrawn="1"/>
        </p:nvSpPr>
        <p:spPr>
          <a:xfrm>
            <a:off x="274320" y="320040"/>
            <a:ext cx="2132330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595E7DAD-6964-01B6-149C-95906129D9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090" y="380948"/>
            <a:ext cx="1934136" cy="41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258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7" y="274320"/>
            <a:ext cx="11430000" cy="539496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5" y="1653735"/>
            <a:ext cx="11430000" cy="4047778"/>
          </a:xfrm>
        </p:spPr>
        <p:txBody>
          <a:bodyPr/>
          <a:lstStyle>
            <a:lvl1pPr marL="288925" indent="-288925">
              <a:spcBef>
                <a:spcPts val="1800"/>
              </a:spcBef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7388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>
                <a:latin typeface="+mn-lt"/>
                <a:cs typeface="Arial" panose="020B0604020202020204" pitchFamily="34" charset="0"/>
              </a:defRPr>
            </a:lvl2pPr>
            <a:lvl3pPr marL="1031875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725" indent="-22225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62626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72668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(Text size no larger than 32pt)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29654C-4DCE-CBB4-4BA7-74D0EC3EB963}"/>
              </a:ext>
            </a:extLst>
          </p:cNvPr>
          <p:cNvGrpSpPr/>
          <p:nvPr userDrawn="1"/>
        </p:nvGrpSpPr>
        <p:grpSpPr>
          <a:xfrm>
            <a:off x="897656" y="6161203"/>
            <a:ext cx="4842685" cy="429764"/>
            <a:chOff x="2384568" y="6419574"/>
            <a:chExt cx="4161723" cy="369332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1E739D28-04EF-E5F5-AE3E-05983A573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4568" y="6424653"/>
              <a:ext cx="1103769" cy="278048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A706AB-C5B5-40F2-B756-AD0F7D731AE5}"/>
                </a:ext>
              </a:extLst>
            </p:cNvPr>
            <p:cNvSpPr txBox="1"/>
            <p:nvPr userDrawn="1"/>
          </p:nvSpPr>
          <p:spPr>
            <a:xfrm>
              <a:off x="3588247" y="6419574"/>
              <a:ext cx="2958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481958"/>
            <a:ext cx="5843239" cy="389164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1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Title: Best Title Option for Longer Presentation Titles (Text Size no larger than 32 pt and no smaller than 20pt)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29654C-4DCE-CBB4-4BA7-74D0EC3EB963}"/>
              </a:ext>
            </a:extLst>
          </p:cNvPr>
          <p:cNvGrpSpPr/>
          <p:nvPr userDrawn="1"/>
        </p:nvGrpSpPr>
        <p:grpSpPr>
          <a:xfrm>
            <a:off x="897656" y="6161203"/>
            <a:ext cx="4842685" cy="429764"/>
            <a:chOff x="2384568" y="6419574"/>
            <a:chExt cx="4161723" cy="369332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1E739D28-04EF-E5F5-AE3E-05983A573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4568" y="6424653"/>
              <a:ext cx="1103769" cy="278048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A706AB-C5B5-40F2-B756-AD0F7D731AE5}"/>
                </a:ext>
              </a:extLst>
            </p:cNvPr>
            <p:cNvSpPr txBox="1"/>
            <p:nvPr userDrawn="1"/>
          </p:nvSpPr>
          <p:spPr>
            <a:xfrm>
              <a:off x="3588247" y="6419574"/>
              <a:ext cx="2958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2896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9025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58997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/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30374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83421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</p:spTree>
    <p:extLst>
      <p:ext uri="{BB962C8B-B14F-4D97-AF65-F5344CB8AC3E}">
        <p14:creationId xmlns:p14="http://schemas.microsoft.com/office/powerpoint/2010/main" val="206819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Agenda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/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6B6A6669-2B8D-5075-F3AA-557D6B4A0025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14325" y="1444752"/>
            <a:ext cx="11493500" cy="3465386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</p:spTree>
    <p:extLst>
      <p:ext uri="{BB962C8B-B14F-4D97-AF65-F5344CB8AC3E}">
        <p14:creationId xmlns:p14="http://schemas.microsoft.com/office/powerpoint/2010/main" val="1604131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5"/>
            <a:ext cx="3075236" cy="148532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3"/>
            <a:ext cx="3075236" cy="148532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9"/>
            <a:ext cx="3075236" cy="148532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6ACBB2B-C7F0-E810-9B2C-BD70D1820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1005"/>
            <a:ext cx="1744662" cy="1485900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A5AB8117-0D0B-F4A2-5D9D-8D07A61536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38912"/>
            <a:ext cx="1744662" cy="1485900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69DCCB0-CA4C-C341-313C-4C6AB851C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08229"/>
            <a:ext cx="1744662" cy="1485900"/>
          </a:xfrm>
          <a:solidFill>
            <a:schemeClr val="bg2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</p:spTree>
    <p:extLst>
      <p:ext uri="{BB962C8B-B14F-4D97-AF65-F5344CB8AC3E}">
        <p14:creationId xmlns:p14="http://schemas.microsoft.com/office/powerpoint/2010/main" val="178306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819AA943-F9C0-62F6-AD0F-1C796C343A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36835" y="1608129"/>
            <a:ext cx="2224560" cy="1937083"/>
          </a:xfrm>
          <a:solidFill>
            <a:schemeClr val="accent6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C12024F7-BA41-30D2-A938-2201148CA3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8495" y="1608129"/>
            <a:ext cx="2224560" cy="1937083"/>
          </a:xfrm>
          <a:solidFill>
            <a:schemeClr val="tx2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FD026B5B-98A9-8710-531C-FA344F78CBB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81709" y="1608129"/>
            <a:ext cx="2224560" cy="1937083"/>
          </a:xfrm>
          <a:solidFill>
            <a:schemeClr val="accent2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7B8AD8E0-B5B6-0AAA-CA65-C316CF6FDC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36835" y="3893496"/>
            <a:ext cx="2224560" cy="1937083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3864C2B-0584-AB93-B844-771C2C9B8A8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78495" y="3893496"/>
            <a:ext cx="2224560" cy="1937083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A576DEBE-70E8-51FB-0278-32F5D3B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81709" y="3893496"/>
            <a:ext cx="2224560" cy="1937083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</p:spTree>
    <p:extLst>
      <p:ext uri="{BB962C8B-B14F-4D97-AF65-F5344CB8AC3E}">
        <p14:creationId xmlns:p14="http://schemas.microsoft.com/office/powerpoint/2010/main" val="123817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smtClean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E8AFC4-0CE6-E93B-9E8C-DB368BD3C3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1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939" r:id="rId2"/>
    <p:sldLayoutId id="2147483896" r:id="rId3"/>
    <p:sldLayoutId id="2147483927" r:id="rId4"/>
    <p:sldLayoutId id="2147483941" r:id="rId5"/>
    <p:sldLayoutId id="2147483928" r:id="rId6"/>
    <p:sldLayoutId id="2147483952" r:id="rId7"/>
    <p:sldLayoutId id="2147483937" r:id="rId8"/>
    <p:sldLayoutId id="2147483942" r:id="rId9"/>
    <p:sldLayoutId id="2147483945" r:id="rId10"/>
    <p:sldLayoutId id="2147483944" r:id="rId11"/>
    <p:sldLayoutId id="2147483897" r:id="rId12"/>
    <p:sldLayoutId id="2147483894" r:id="rId13"/>
    <p:sldLayoutId id="2147483827" r:id="rId14"/>
    <p:sldLayoutId id="2147483861" r:id="rId15"/>
    <p:sldLayoutId id="2147483934" r:id="rId16"/>
    <p:sldLayoutId id="2147483831" r:id="rId17"/>
    <p:sldLayoutId id="2147483832" r:id="rId18"/>
    <p:sldLayoutId id="2147483833" r:id="rId19"/>
    <p:sldLayoutId id="2147483834" r:id="rId20"/>
    <p:sldLayoutId id="2147483940" r:id="rId21"/>
    <p:sldLayoutId id="2147483905" r:id="rId22"/>
    <p:sldLayoutId id="2147483835" r:id="rId23"/>
    <p:sldLayoutId id="2147483947" r:id="rId24"/>
    <p:sldLayoutId id="2147483948" r:id="rId25"/>
    <p:sldLayoutId id="2147483949" r:id="rId26"/>
    <p:sldLayoutId id="2147483951" r:id="rId27"/>
    <p:sldLayoutId id="2147483950" r:id="rId28"/>
    <p:sldLayoutId id="2147483868" r:id="rId29"/>
    <p:sldLayoutId id="2147483930" r:id="rId30"/>
    <p:sldLayoutId id="2147483906" r:id="rId31"/>
    <p:sldLayoutId id="2147483829" r:id="rId32"/>
    <p:sldLayoutId id="2147483849" r:id="rId33"/>
    <p:sldLayoutId id="2147483953" r:id="rId34"/>
    <p:sldLayoutId id="2147483954" r:id="rId35"/>
    <p:sldLayoutId id="2147483955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None/>
        <a:defRPr sz="22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y.gov/sites/prod/files/2017/03/f34/qtr-2015-chapter3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ast.ornl.gov/" TargetMode="External"/><Relationship Id="rId2" Type="http://schemas.openxmlformats.org/officeDocument/2006/relationships/hyperlink" Target="mailto:CAST@ornl.gov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D2CEB-EBF0-0789-76B4-8AA3073C9B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449" y="2254308"/>
            <a:ext cx="4880551" cy="1525211"/>
          </a:xfrm>
        </p:spPr>
        <p:txBody>
          <a:bodyPr/>
          <a:lstStyle/>
          <a:p>
            <a:r>
              <a:rPr lang="en-US" sz="2800" dirty="0"/>
              <a:t>Secure Time Synchronization in Power Grids and Network HIL </a:t>
            </a:r>
            <a:r>
              <a:rPr lang="en-US" sz="2800" dirty="0" err="1"/>
              <a:t>Synchrophasor</a:t>
            </a:r>
            <a:r>
              <a:rPr lang="en-US" sz="2800" dirty="0"/>
              <a:t> Testing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14C5F-8AAE-0772-3FD7-0E86E3AEF8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B0CC9B-D1B6-A974-1FAE-DDF8BB8479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June 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C8BC5-7BE2-1280-5491-25FBBB7DF4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Mohammed Olama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304305-107B-6CE4-5CCA-4D1B4B48751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Oak Ridge National Laboratory </a:t>
            </a:r>
          </a:p>
        </p:txBody>
      </p:sp>
    </p:spTree>
    <p:extLst>
      <p:ext uri="{BB962C8B-B14F-4D97-AF65-F5344CB8AC3E}">
        <p14:creationId xmlns:p14="http://schemas.microsoft.com/office/powerpoint/2010/main" val="63764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4AE26-E81F-A1E4-4D1F-70AB851A5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Architecture of Network Hardware-in-the-Loop Platform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D5004-559B-2725-20AA-356C1CE15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651370"/>
            <a:ext cx="5889464" cy="4841505"/>
          </a:xfrm>
        </p:spPr>
        <p:txBody>
          <a:bodyPr/>
          <a:lstStyle/>
          <a:p>
            <a:r>
              <a:rPr lang="en-US" b="1" dirty="0"/>
              <a:t>Steady-state signal injection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Both PMUs receive the same 60 Hz steady-state signal to isolate timing-induced errors by eliminating power system transients. </a:t>
            </a:r>
          </a:p>
          <a:p>
            <a:r>
              <a:rPr lang="en-US" b="1" dirty="0"/>
              <a:t>Time reference &amp; distribution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 UTC-aligned cesium atomic grandmaster distributes IEEE 1588 PTP to two boundary clocks (BCs). </a:t>
            </a:r>
          </a:p>
          <a:p>
            <a:pPr lvl="1"/>
            <a:r>
              <a:rPr lang="en-US" dirty="0"/>
              <a:t>A dual-chain compares a clean </a:t>
            </a:r>
            <a:r>
              <a:rPr lang="en-US" b="1" dirty="0"/>
              <a:t>Baseline Chain</a:t>
            </a:r>
            <a:r>
              <a:rPr lang="en-US" dirty="0"/>
              <a:t> (PMU #1) against an </a:t>
            </a:r>
            <a:r>
              <a:rPr lang="en-US" b="1" dirty="0"/>
              <a:t>Impaired Chain</a:t>
            </a:r>
            <a:r>
              <a:rPr lang="en-US" dirty="0"/>
              <a:t> (PMU #2). </a:t>
            </a:r>
          </a:p>
          <a:p>
            <a:r>
              <a:rPr lang="en-US" b="1" dirty="0"/>
              <a:t>Time impairment injection:</a:t>
            </a:r>
          </a:p>
          <a:p>
            <a:pPr lvl="1"/>
            <a:r>
              <a:rPr lang="en-US" dirty="0"/>
              <a:t>A network emulator injects controlled PTP timing errors, quantifying how timing impairments propagate into synchrophasor measurements.</a:t>
            </a:r>
          </a:p>
          <a:p>
            <a:endParaRPr lang="en-US" dirty="0"/>
          </a:p>
        </p:txBody>
      </p:sp>
      <p:pic>
        <p:nvPicPr>
          <p:cNvPr id="12" name="Content Placeholder 6" descr="Graphical user interface, application, Word, timeline&#10;&#10;AI-generated content may be incorrect.">
            <a:extLst>
              <a:ext uri="{FF2B5EF4-FFF2-40B4-BE49-F238E27FC236}">
                <a16:creationId xmlns:a16="http://schemas.microsoft.com/office/drawing/2014/main" id="{748358B9-3C56-489A-1A1E-D96C19F98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227" y="1719142"/>
            <a:ext cx="5745081" cy="4062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3785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A048E-0C62-352E-432E-EE8311277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B568A-8190-0178-BCF5-7F865BE2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Network Hardware-in-the-Loop Platform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E24FA-12E4-2356-42CE-EED2A6FB4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5"/>
            <a:ext cx="5805025" cy="4456253"/>
          </a:xfrm>
        </p:spPr>
        <p:txBody>
          <a:bodyPr/>
          <a:lstStyle/>
          <a:p>
            <a:r>
              <a:rPr lang="en-US" b="1" dirty="0"/>
              <a:t>Hardware Integration:</a:t>
            </a:r>
            <a:endParaRPr lang="en-US" dirty="0"/>
          </a:p>
          <a:p>
            <a:pPr lvl="1"/>
            <a:r>
              <a:rPr lang="en-US" dirty="0"/>
              <a:t>A single equipment rack integrates the </a:t>
            </a:r>
            <a:r>
              <a:rPr lang="en-US" b="1" dirty="0"/>
              <a:t>Cesium Grandmaster</a:t>
            </a:r>
            <a:r>
              <a:rPr lang="en-US" dirty="0"/>
              <a:t>, </a:t>
            </a:r>
            <a:r>
              <a:rPr lang="en-US" b="1" dirty="0"/>
              <a:t>Boundary Clocks</a:t>
            </a:r>
            <a:r>
              <a:rPr lang="en-US" dirty="0"/>
              <a:t>, and the </a:t>
            </a:r>
            <a:r>
              <a:rPr lang="en-US" b="1" dirty="0" err="1"/>
              <a:t>Netropy</a:t>
            </a:r>
            <a:r>
              <a:rPr lang="en-US" b="1" dirty="0"/>
              <a:t> Network Emulator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Dual SEL-734 PMUs:</a:t>
            </a:r>
            <a:r>
              <a:rPr lang="en-US" dirty="0"/>
              <a:t> Connected to respective chains; both monitor the same electrical signal.</a:t>
            </a:r>
          </a:p>
          <a:p>
            <a:r>
              <a:rPr lang="en-US" b="1" dirty="0"/>
              <a:t>Data Management &amp; Feedback:</a:t>
            </a:r>
            <a:endParaRPr lang="en-US" dirty="0"/>
          </a:p>
          <a:p>
            <a:pPr lvl="1"/>
            <a:r>
              <a:rPr lang="en-US" b="1" dirty="0" err="1"/>
              <a:t>OpenHistorian</a:t>
            </a:r>
            <a:r>
              <a:rPr lang="en-US" b="1" dirty="0"/>
              <a:t> PDC:</a:t>
            </a:r>
            <a:r>
              <a:rPr lang="en-US" dirty="0"/>
              <a:t> Aggregates Ethernet-based PMU reports for real-time analysis.</a:t>
            </a:r>
          </a:p>
          <a:p>
            <a:pPr lvl="1"/>
            <a:r>
              <a:rPr lang="en-US" b="1" dirty="0"/>
              <a:t>Closed-Loop Control:</a:t>
            </a:r>
            <a:r>
              <a:rPr lang="en-US" dirty="0"/>
              <a:t> Calculated </a:t>
            </a:r>
            <a:r>
              <a:rPr lang="en-US" b="1" dirty="0"/>
              <a:t>Phase Angle Error (PAE)</a:t>
            </a:r>
            <a:r>
              <a:rPr lang="en-US" dirty="0"/>
              <a:t> is fed back to the network controller.</a:t>
            </a:r>
          </a:p>
          <a:p>
            <a:endParaRPr lang="en-US" dirty="0"/>
          </a:p>
        </p:txBody>
      </p:sp>
      <p:pic>
        <p:nvPicPr>
          <p:cNvPr id="4" name="Content Placeholder 8" descr="Diagram&#10;&#10;AI-generated content may be incorrect.">
            <a:extLst>
              <a:ext uri="{FF2B5EF4-FFF2-40B4-BE49-F238E27FC236}">
                <a16:creationId xmlns:a16="http://schemas.microsoft.com/office/drawing/2014/main" id="{90ABC3B5-FD9B-7C13-A5C6-8DE94C2576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9" t="-96" r="-45" b="50"/>
          <a:stretch/>
        </p:blipFill>
        <p:spPr>
          <a:xfrm>
            <a:off x="6254189" y="2268637"/>
            <a:ext cx="5805025" cy="29168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4915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09588-F294-D0A0-3940-9E773AC50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9E8CA-0EEC-AB96-FFED-49554BA65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Analysis: From PTP Packets to Phasor Measurements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CBAEA1-5EE1-FE16-2F4C-E421A910A2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4692" y="1825625"/>
                <a:ext cx="5623121" cy="4456253"/>
              </a:xfrm>
            </p:spPr>
            <p:txBody>
              <a:bodyPr/>
              <a:lstStyle/>
              <a:p>
                <a:r>
                  <a:rPr lang="en-US" b="1" dirty="0"/>
                  <a:t>PTP Clock Offset Estimation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Path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delay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offset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Path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delay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r>
                  <a:rPr lang="en-US" b="1" dirty="0"/>
                  <a:t>Network Impairment Injection</a:t>
                </a:r>
                <a:r>
                  <a:rPr lang="en-US" dirty="0"/>
                  <a:t>: The network emulator introduces an asymmetric delay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dirty="0"/>
                  <a:t>) specifically to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Path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delay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Path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delay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TE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Phasor calculation according to the timestamp: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TE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ea typeface="Cambria Math" panose="02040503050406030204" pitchFamily="18" charset="0"/>
                  </a:rPr>
                  <a:t>Leading to: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Phase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Angle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Error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TE</m:t>
                    </m:r>
                  </m:oMath>
                </a14:m>
                <a:r>
                  <a:rPr lang="en-US" dirty="0"/>
                  <a:t>  (radian)</a:t>
                </a:r>
              </a:p>
              <a:p>
                <a:pPr marL="0" indent="0">
                  <a:buNone/>
                </a:pPr>
                <a:r>
                  <a:rPr lang="en-US" dirty="0"/>
                  <a:t>	or: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Phase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Angle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Error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360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TE</m:t>
                    </m:r>
                  </m:oMath>
                </a14:m>
                <a:r>
                  <a:rPr lang="en-US" dirty="0"/>
                  <a:t>  (degree)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CBAEA1-5EE1-FE16-2F4C-E421A910A2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4692" y="1825625"/>
                <a:ext cx="5623121" cy="4456253"/>
              </a:xfrm>
              <a:blipFill>
                <a:blip r:embed="rId3"/>
                <a:stretch>
                  <a:fillRect l="-2477" t="-2273" b="-1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What is PTP? (Precision Time Protocol) | Updated 2025">
            <a:extLst>
              <a:ext uri="{FF2B5EF4-FFF2-40B4-BE49-F238E27FC236}">
                <a16:creationId xmlns:a16="http://schemas.microsoft.com/office/drawing/2014/main" id="{598C1895-6997-39F9-E62A-237A17577A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0" t="8172" r="11423" b="12915"/>
          <a:stretch>
            <a:fillRect/>
          </a:stretch>
        </p:blipFill>
        <p:spPr bwMode="auto">
          <a:xfrm>
            <a:off x="5937813" y="1825625"/>
            <a:ext cx="6046109" cy="386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925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A2AE2-25DE-F49F-C2C1-047FC7472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0C273-BECB-3437-3C08-316DA8B5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Analysis: </a:t>
            </a:r>
            <a:br>
              <a:rPr lang="en-US" dirty="0"/>
            </a:br>
            <a:r>
              <a:rPr lang="en-US" dirty="0"/>
              <a:t>Experimental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4B498-60F8-D2A1-D8A5-71A659AE8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1" y="1825625"/>
            <a:ext cx="7098831" cy="3651809"/>
          </a:xfrm>
        </p:spPr>
        <p:txBody>
          <a:bodyPr/>
          <a:lstStyle/>
          <a:p>
            <a:r>
              <a:rPr lang="en-US" dirty="0"/>
              <a:t>Experimental setup:</a:t>
            </a:r>
          </a:p>
          <a:p>
            <a:pPr lvl="1"/>
            <a:r>
              <a:rPr lang="en-US" dirty="0"/>
              <a:t>Baseline test: No network impairment is injected.</a:t>
            </a:r>
          </a:p>
          <a:p>
            <a:pPr lvl="2"/>
            <a:r>
              <a:rPr lang="en-US" sz="1800" dirty="0"/>
              <a:t>With the identical 60Hz electrical signal feeding, the steady-state performance of the platform is tested.</a:t>
            </a:r>
          </a:p>
          <a:p>
            <a:pPr lvl="2"/>
            <a:r>
              <a:rPr lang="en-US" sz="1800" dirty="0"/>
              <a:t>Synchrophasors from two PMUs are well aligned.</a:t>
            </a:r>
          </a:p>
          <a:p>
            <a:pPr lvl="3"/>
            <a:r>
              <a:rPr lang="en-US" sz="1800" dirty="0"/>
              <a:t>PAE with in ±0.04 degree (Below IEEE C37.118.1 requirement about the steady-state).</a:t>
            </a:r>
          </a:p>
          <a:p>
            <a:pPr lvl="2"/>
            <a:r>
              <a:rPr lang="en-US" sz="1800" dirty="0"/>
              <a:t>Time Error greater than 1 us will be detectable.</a:t>
            </a:r>
          </a:p>
          <a:p>
            <a:pPr lvl="1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1F1016-FDF4-16F2-672D-7E84DF724801}"/>
              </a:ext>
            </a:extLst>
          </p:cNvPr>
          <p:cNvSpPr txBox="1"/>
          <p:nvPr/>
        </p:nvSpPr>
        <p:spPr>
          <a:xfrm>
            <a:off x="7862936" y="6190180"/>
            <a:ext cx="3851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PMU measurements during steady-state</a:t>
            </a:r>
          </a:p>
          <a:p>
            <a:pPr algn="ctr"/>
            <a:r>
              <a:rPr lang="en-US" sz="1400" dirty="0"/>
              <a:t>(20 frames per sec)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227DBC-A004-F5C2-F4E7-12253EBD2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044" y="358815"/>
            <a:ext cx="4389120" cy="583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2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589117-1790-4228-EC35-3AFCAC147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0032"/>
            <a:ext cx="6035040" cy="29979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D8ACD7-C4C9-0E6F-9AE3-B393DD09A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Analysis: </a:t>
            </a:r>
            <a:br>
              <a:rPr lang="en-US" dirty="0"/>
            </a:br>
            <a:r>
              <a:rPr lang="en-US" dirty="0"/>
              <a:t>Experimental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25E18B-A3B2-8B64-FD51-4D03D7C9AF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4691" y="1825625"/>
                <a:ext cx="7098831" cy="1709905"/>
              </a:xfrm>
            </p:spPr>
            <p:txBody>
              <a:bodyPr/>
              <a:lstStyle/>
              <a:p>
                <a:r>
                  <a:rPr lang="en-US" dirty="0"/>
                  <a:t>Experimental setup:</a:t>
                </a:r>
              </a:p>
              <a:p>
                <a:pPr lvl="1"/>
                <a:r>
                  <a:rPr lang="en-US" dirty="0"/>
                  <a:t>Constant Delay test: One-way time delay of 500us is injected.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reference</m:t>
                        </m:r>
                      </m:sub>
                    </m:sSub>
                  </m:oMath>
                </a14:m>
                <a:r>
                  <a:rPr lang="en-US" dirty="0"/>
                  <a:t>: extracted from the BC log files.</a:t>
                </a:r>
              </a:p>
              <a:p>
                <a:pPr lvl="2"/>
                <a:r>
                  <a:rPr lang="en-US" dirty="0"/>
                  <a:t>250 us time error is observed.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25E18B-A3B2-8B64-FD51-4D03D7C9AF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4691" y="1825625"/>
                <a:ext cx="7098831" cy="1709905"/>
              </a:xfrm>
              <a:blipFill>
                <a:blip r:embed="rId3"/>
                <a:stretch>
                  <a:fillRect l="-1890" t="-6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27" descr="Chart, line chart&#10;&#10;AI-generated content may be incorrect.">
            <a:extLst>
              <a:ext uri="{FF2B5EF4-FFF2-40B4-BE49-F238E27FC236}">
                <a16:creationId xmlns:a16="http://schemas.microsoft.com/office/drawing/2014/main" id="{1B48301A-56E4-4996-C9C7-6504555A5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781" y="385146"/>
            <a:ext cx="4389120" cy="5865690"/>
          </a:xfrm>
          <a:prstGeom prst="rect">
            <a:avLst/>
          </a:prstGeom>
        </p:spPr>
      </p:pic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28A189AF-7EA0-657D-A1D6-E4E68043EF49}"/>
              </a:ext>
            </a:extLst>
          </p:cNvPr>
          <p:cNvCxnSpPr>
            <a:cxnSpLocks/>
            <a:stCxn id="21" idx="1"/>
          </p:cNvCxnSpPr>
          <p:nvPr/>
        </p:nvCxnSpPr>
        <p:spPr>
          <a:xfrm rot="16200000" flipH="1">
            <a:off x="5470988" y="3289648"/>
            <a:ext cx="196210" cy="6378640"/>
          </a:xfrm>
          <a:prstGeom prst="curvedConnector2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2108C928-11AC-8A21-E470-36DE437F8406}"/>
              </a:ext>
            </a:extLst>
          </p:cNvPr>
          <p:cNvSpPr/>
          <p:nvPr/>
        </p:nvSpPr>
        <p:spPr>
          <a:xfrm rot="16200000">
            <a:off x="2284431" y="6086942"/>
            <a:ext cx="190682" cy="3971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911CF0-8737-DBD2-C902-147A697113EA}"/>
              </a:ext>
            </a:extLst>
          </p:cNvPr>
          <p:cNvSpPr txBox="1"/>
          <p:nvPr/>
        </p:nvSpPr>
        <p:spPr>
          <a:xfrm>
            <a:off x="7862936" y="6190180"/>
            <a:ext cx="3851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PMU measurements during transit</a:t>
            </a:r>
          </a:p>
          <a:p>
            <a:pPr algn="ctr"/>
            <a:r>
              <a:rPr lang="en-US" sz="1400" dirty="0"/>
              <a:t>(20 frames per sec)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8C98833-70B6-25E6-FE81-7E8238F8ECD0}"/>
              </a:ext>
            </a:extLst>
          </p:cNvPr>
          <p:cNvCxnSpPr>
            <a:cxnSpLocks/>
            <a:stCxn id="43" idx="2"/>
          </p:cNvCxnSpPr>
          <p:nvPr/>
        </p:nvCxnSpPr>
        <p:spPr>
          <a:xfrm>
            <a:off x="2379773" y="3906171"/>
            <a:ext cx="0" cy="155012"/>
          </a:xfrm>
          <a:prstGeom prst="line">
            <a:avLst/>
          </a:prstGeom>
          <a:ln w="22225" cap="rnd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AEA176E-D66C-8E66-25B5-4918AA4BE478}"/>
              </a:ext>
            </a:extLst>
          </p:cNvPr>
          <p:cNvSpPr txBox="1"/>
          <p:nvPr/>
        </p:nvSpPr>
        <p:spPr>
          <a:xfrm>
            <a:off x="1875719" y="3444506"/>
            <a:ext cx="1008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NE injects</a:t>
            </a:r>
          </a:p>
          <a:p>
            <a:r>
              <a:rPr lang="en-US" sz="1200" dirty="0"/>
              <a:t>time delay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421E8AA-1084-3999-8DAF-D6FE4DA28E77}"/>
              </a:ext>
            </a:extLst>
          </p:cNvPr>
          <p:cNvCxnSpPr>
            <a:cxnSpLocks/>
            <a:stCxn id="45" idx="2"/>
          </p:cNvCxnSpPr>
          <p:nvPr/>
        </p:nvCxnSpPr>
        <p:spPr>
          <a:xfrm>
            <a:off x="4567507" y="3906171"/>
            <a:ext cx="0" cy="155012"/>
          </a:xfrm>
          <a:prstGeom prst="line">
            <a:avLst/>
          </a:prstGeom>
          <a:ln w="22225" cap="rnd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343320EF-3242-C75C-12B2-2A763A96C1A3}"/>
              </a:ext>
            </a:extLst>
          </p:cNvPr>
          <p:cNvSpPr txBox="1"/>
          <p:nvPr/>
        </p:nvSpPr>
        <p:spPr>
          <a:xfrm>
            <a:off x="4115768" y="3444506"/>
            <a:ext cx="9034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NE stops</a:t>
            </a:r>
          </a:p>
          <a:p>
            <a:r>
              <a:rPr lang="en-US" sz="1200" dirty="0"/>
              <a:t>time delay</a:t>
            </a:r>
          </a:p>
        </p:txBody>
      </p:sp>
    </p:spTree>
    <p:extLst>
      <p:ext uri="{BB962C8B-B14F-4D97-AF65-F5344CB8AC3E}">
        <p14:creationId xmlns:p14="http://schemas.microsoft.com/office/powerpoint/2010/main" val="2869642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3D21A-AFC6-1BF1-944A-862DAFDF2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159F950-B2F0-2362-00C2-2919FC1D0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8" y="3860032"/>
            <a:ext cx="6035040" cy="29979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C400A4-9782-7543-675E-5319C6B8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Analysis:</a:t>
            </a:r>
            <a:br>
              <a:rPr lang="en-US" dirty="0"/>
            </a:br>
            <a:r>
              <a:rPr lang="en-US" dirty="0"/>
              <a:t>Experimental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8CBF03-7080-0EA5-EC95-973BED8D28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4692" y="1825625"/>
                <a:ext cx="6685876" cy="1661455"/>
              </a:xfrm>
            </p:spPr>
            <p:txBody>
              <a:bodyPr/>
              <a:lstStyle/>
              <a:p>
                <a:r>
                  <a:rPr lang="en-US" dirty="0"/>
                  <a:t>Results comparison in Constant Delay test: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reference</m:t>
                        </m:r>
                      </m:sub>
                    </m:sSub>
                  </m:oMath>
                </a14:m>
                <a:r>
                  <a:rPr lang="en-US" dirty="0"/>
                  <a:t>: extracted from the BC log files.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phasor</m:t>
                        </m:r>
                      </m:sub>
                    </m:sSub>
                  </m:oMath>
                </a14:m>
                <a:r>
                  <a:rPr lang="en-US" dirty="0"/>
                  <a:t>: estimated by the phasor measurement.</a:t>
                </a:r>
              </a:p>
              <a:p>
                <a:pPr marL="1371600" lvl="3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TE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phasor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Phase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Angle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Error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8CBF03-7080-0EA5-EC95-973BED8D28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4692" y="1825625"/>
                <a:ext cx="6685876" cy="1661455"/>
              </a:xfrm>
              <a:blipFill>
                <a:blip r:embed="rId3"/>
                <a:stretch>
                  <a:fillRect l="-2007" t="-6227" b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1993B4-3B38-25E3-CC0D-E566CA4045D0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2379773" y="3906171"/>
            <a:ext cx="0" cy="155012"/>
          </a:xfrm>
          <a:prstGeom prst="line">
            <a:avLst/>
          </a:prstGeom>
          <a:ln w="22225" cap="rnd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5BC544A-08FC-540E-AA2C-B08808D96252}"/>
              </a:ext>
            </a:extLst>
          </p:cNvPr>
          <p:cNvSpPr txBox="1"/>
          <p:nvPr/>
        </p:nvSpPr>
        <p:spPr>
          <a:xfrm>
            <a:off x="1875719" y="3444506"/>
            <a:ext cx="1008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NE injects</a:t>
            </a:r>
          </a:p>
          <a:p>
            <a:r>
              <a:rPr lang="en-US" sz="1200" dirty="0"/>
              <a:t>time delay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E7A4F2-36D2-BDA1-C6A1-7B28C94D5866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4567507" y="3906171"/>
            <a:ext cx="0" cy="155012"/>
          </a:xfrm>
          <a:prstGeom prst="line">
            <a:avLst/>
          </a:prstGeom>
          <a:ln w="22225" cap="rnd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14E4DF3-A6DE-9C4F-0438-9433634F9284}"/>
              </a:ext>
            </a:extLst>
          </p:cNvPr>
          <p:cNvSpPr txBox="1"/>
          <p:nvPr/>
        </p:nvSpPr>
        <p:spPr>
          <a:xfrm>
            <a:off x="4115768" y="3444506"/>
            <a:ext cx="9034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NE stops</a:t>
            </a:r>
          </a:p>
          <a:p>
            <a:r>
              <a:rPr lang="en-US" sz="1200" dirty="0"/>
              <a:t>time delay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1559446A-EAA1-2EDB-A47F-15BC3703F2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0599437"/>
                  </p:ext>
                </p:extLst>
              </p:nvPr>
            </p:nvGraphicFramePr>
            <p:xfrm>
              <a:off x="6514564" y="446729"/>
              <a:ext cx="5486400" cy="2826004"/>
            </p:xfrm>
            <a:graphic>
              <a:graphicData uri="http://schemas.openxmlformats.org/drawingml/2006/table">
                <a:tbl>
                  <a:tblPr firstRow="1" bandRow="1">
                    <a:tableStyleId>{22838BEF-8BB2-4498-84A7-C5851F593DF1}</a:tableStyleId>
                  </a:tblPr>
                  <a:tblGrid>
                    <a:gridCol w="1828800">
                      <a:extLst>
                        <a:ext uri="{9D8B030D-6E8A-4147-A177-3AD203B41FA5}">
                          <a16:colId xmlns:a16="http://schemas.microsoft.com/office/drawing/2014/main" val="429584726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val="1666881012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val="17673972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Injected one-way time delay (µs)</a:t>
                          </a:r>
                          <a:endParaRPr lang="en-US" sz="1600" b="1" i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Average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>
                                      <a:latin typeface="Cambria Math" panose="02040503050406030204" pitchFamily="18" charset="0"/>
                                    </a:rPr>
                                    <m:t>𝐓𝐄</m:t>
                                  </m:r>
                                </m:e>
                                <m:sub>
                                  <m:r>
                                    <a:rPr lang="en-US" sz="1600" b="1" i="0" smtClean="0">
                                      <a:latin typeface="Cambria Math" panose="02040503050406030204" pitchFamily="18" charset="0"/>
                                    </a:rPr>
                                    <m:t>𝐫𝐞𝐟𝐞𝐫𝐞𝐧𝐜𝐞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1" dirty="0"/>
                            <a:t> (µs)</a:t>
                          </a:r>
                          <a:endParaRPr lang="en-US" sz="1600" b="1" i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b="1" dirty="0"/>
                            <a:t>Average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>
                                      <a:latin typeface="Cambria Math" panose="02040503050406030204" pitchFamily="18" charset="0"/>
                                    </a:rPr>
                                    <m:t>𝐓𝐄</m:t>
                                  </m:r>
                                </m:e>
                                <m:sub>
                                  <m:r>
                                    <a:rPr lang="en-US" sz="1600" b="1" smtClean="0">
                                      <a:latin typeface="Cambria Math" panose="02040503050406030204" pitchFamily="18" charset="0"/>
                                    </a:rPr>
                                    <m:t>𝐩𝐡𝐚𝐬𝐨𝐫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1" dirty="0"/>
                            <a:t> (µs)</a:t>
                          </a:r>
                          <a:endParaRPr lang="en-US" sz="1600" b="1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14077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4.58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4.47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345960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49.69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49.81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384037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248.87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249.11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29904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1,000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499.52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499.83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30743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5,000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2499.17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2499.55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81079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10,000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5000.06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5000.47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446424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1559446A-EAA1-2EDB-A47F-15BC3703F2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0599437"/>
                  </p:ext>
                </p:extLst>
              </p:nvPr>
            </p:nvGraphicFramePr>
            <p:xfrm>
              <a:off x="6514564" y="446729"/>
              <a:ext cx="5486400" cy="2826004"/>
            </p:xfrm>
            <a:graphic>
              <a:graphicData uri="http://schemas.openxmlformats.org/drawingml/2006/table">
                <a:tbl>
                  <a:tblPr firstRow="1" bandRow="1">
                    <a:tableStyleId>{22838BEF-8BB2-4498-84A7-C5851F593DF1}</a:tableStyleId>
                  </a:tblPr>
                  <a:tblGrid>
                    <a:gridCol w="1828800">
                      <a:extLst>
                        <a:ext uri="{9D8B030D-6E8A-4147-A177-3AD203B41FA5}">
                          <a16:colId xmlns:a16="http://schemas.microsoft.com/office/drawing/2014/main" val="429584726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val="1666881012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val="1767397204"/>
                        </a:ext>
                      </a:extLst>
                    </a:gridCol>
                  </a:tblGrid>
                  <a:tr h="600964">
                    <a:tc>
                      <a:txBody>
                        <a:bodyPr/>
                        <a:lstStyle/>
                        <a:p>
                          <a:r>
                            <a:rPr lang="en-US" sz="1600" b="1" dirty="0"/>
                            <a:t>Injected one-way time delay (µs)</a:t>
                          </a:r>
                          <a:endParaRPr lang="en-US" sz="1600" b="1" i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3030" r="-100332" b="-3757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00667" t="-3030" r="-667" b="-3757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14077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4.58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4.47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345960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49.69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49.81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384037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248.87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249.11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729904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1,000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499.52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499.83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30743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5,000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2499.17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2499.55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81079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10,000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5000.06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5000.47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4464248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Content Placeholder 27" descr="Chart, line chart&#10;&#10;AI-generated content may be incorrect.">
            <a:extLst>
              <a:ext uri="{FF2B5EF4-FFF2-40B4-BE49-F238E27FC236}">
                <a16:creationId xmlns:a16="http://schemas.microsoft.com/office/drawing/2014/main" id="{36585E8A-AC81-7CFE-25EE-A6CC210CB2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5945" b="-1"/>
          <a:stretch>
            <a:fillRect/>
          </a:stretch>
        </p:blipFill>
        <p:spPr>
          <a:xfrm>
            <a:off x="7311472" y="3444506"/>
            <a:ext cx="4611202" cy="333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4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F603-063A-6BE5-CC06-948112C27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9310B-A2C8-E967-6255-453E6E7AE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Analysis:</a:t>
            </a:r>
            <a:br>
              <a:rPr lang="en-US" dirty="0"/>
            </a:br>
            <a:r>
              <a:rPr lang="en-US" dirty="0"/>
              <a:t>Experimental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0BB90-031F-1A22-CD3E-6B3132297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5"/>
            <a:ext cx="6685876" cy="1661455"/>
          </a:xfrm>
        </p:spPr>
        <p:txBody>
          <a:bodyPr/>
          <a:lstStyle/>
          <a:p>
            <a:r>
              <a:rPr lang="en-US" dirty="0"/>
              <a:t>Experimental setup:</a:t>
            </a:r>
          </a:p>
          <a:p>
            <a:pPr lvl="1"/>
            <a:r>
              <a:rPr lang="en-US" dirty="0"/>
              <a:t>Jitter test: Three different scales of jitters are injected.</a:t>
            </a:r>
          </a:p>
          <a:p>
            <a:pPr lvl="2"/>
            <a:r>
              <a:rPr lang="en-US" dirty="0"/>
              <a:t>The jitter scale is corresponding to the PAE scale.</a:t>
            </a: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B1F810EC-B63B-9D61-61DB-D517C354BDCA}"/>
              </a:ext>
            </a:extLst>
          </p:cNvPr>
          <p:cNvSpPr/>
          <p:nvPr/>
        </p:nvSpPr>
        <p:spPr>
          <a:xfrm rot="16200000">
            <a:off x="6596853" y="5392397"/>
            <a:ext cx="162547" cy="770392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E1B67C-7089-1CD4-5011-CCA3E9BBBA3D}"/>
              </a:ext>
            </a:extLst>
          </p:cNvPr>
          <p:cNvSpPr txBox="1"/>
          <p:nvPr/>
        </p:nvSpPr>
        <p:spPr>
          <a:xfrm>
            <a:off x="6221210" y="5969655"/>
            <a:ext cx="10812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Time error</a:t>
            </a:r>
          </a:p>
          <a:p>
            <a:r>
              <a:rPr lang="en-US" sz="1400" dirty="0"/>
              <a:t>conversion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E7FD51-B2E9-7DB0-FE09-C5DA09A0DB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630"/>
          <a:stretch>
            <a:fillRect/>
          </a:stretch>
        </p:blipFill>
        <p:spPr>
          <a:xfrm>
            <a:off x="7713785" y="735098"/>
            <a:ext cx="4284673" cy="17578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45A692-D4F8-B1C2-1FC0-EEED87C7A2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9383"/>
          <a:stretch>
            <a:fillRect/>
          </a:stretch>
        </p:blipFill>
        <p:spPr>
          <a:xfrm>
            <a:off x="7713784" y="2589952"/>
            <a:ext cx="4284673" cy="17721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551E1F-648C-77FD-FF3F-C9A6339DB9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9383"/>
          <a:stretch>
            <a:fillRect/>
          </a:stretch>
        </p:blipFill>
        <p:spPr>
          <a:xfrm>
            <a:off x="7713785" y="4459097"/>
            <a:ext cx="4323796" cy="17721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B31FE37-46EB-B2F5-A5EC-37F141886BBB}"/>
              </a:ext>
            </a:extLst>
          </p:cNvPr>
          <p:cNvSpPr txBox="1"/>
          <p:nvPr/>
        </p:nvSpPr>
        <p:spPr>
          <a:xfrm>
            <a:off x="6632489" y="1461144"/>
            <a:ext cx="10812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Zero jitter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DC67DC-46F6-032F-9E7B-C9944CFB3313}"/>
              </a:ext>
            </a:extLst>
          </p:cNvPr>
          <p:cNvSpPr txBox="1"/>
          <p:nvPr/>
        </p:nvSpPr>
        <p:spPr>
          <a:xfrm>
            <a:off x="6633349" y="3314006"/>
            <a:ext cx="10812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Small</a:t>
            </a:r>
            <a:r>
              <a:rPr lang="en-US" sz="1400" dirty="0"/>
              <a:t> jitter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82F2749-E88B-D197-6D3C-ED500DBC2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83" y="3200400"/>
            <a:ext cx="6131127" cy="3657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0B002AD-501B-34AD-9FB0-8C25104353D7}"/>
              </a:ext>
            </a:extLst>
          </p:cNvPr>
          <p:cNvSpPr txBox="1"/>
          <p:nvPr/>
        </p:nvSpPr>
        <p:spPr>
          <a:xfrm>
            <a:off x="6632489" y="5037404"/>
            <a:ext cx="10812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Large</a:t>
            </a:r>
            <a:r>
              <a:rPr lang="en-US" sz="1400" dirty="0"/>
              <a:t> jitter</a:t>
            </a:r>
          </a:p>
        </p:txBody>
      </p:sp>
    </p:spTree>
    <p:extLst>
      <p:ext uri="{BB962C8B-B14F-4D97-AF65-F5344CB8AC3E}">
        <p14:creationId xmlns:p14="http://schemas.microsoft.com/office/powerpoint/2010/main" val="3245019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0C964-F25D-10D4-0CC0-47B0845F3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HIL Integration with Real-Time Simulator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DA119-3133-7F8A-8C1A-D418E21FE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309539"/>
            <a:ext cx="11315194" cy="534117"/>
          </a:xfrm>
        </p:spPr>
        <p:txBody>
          <a:bodyPr/>
          <a:lstStyle/>
          <a:p>
            <a:r>
              <a:rPr lang="en-US" dirty="0"/>
              <a:t>We are currently integrating the network HIL with a real-time power system simulator to investigate the impact on various grid services.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F5D447E-B8F2-18F6-35CA-292DD7BF7F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10929" y="1901673"/>
            <a:ext cx="9843113" cy="459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86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6CC38-2787-0E44-BAE8-DEF18EB52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007" y="367633"/>
            <a:ext cx="10515600" cy="830263"/>
          </a:xfrm>
        </p:spPr>
        <p:txBody>
          <a:bodyPr/>
          <a:lstStyle/>
          <a:p>
            <a:r>
              <a:rPr lang="en-US" dirty="0"/>
              <a:t>Ongoing Experiment: Fully HIL Testing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D227FD-9E85-7C06-BB9C-A26E61B663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99"/>
          <a:stretch>
            <a:fillRect/>
          </a:stretch>
        </p:blipFill>
        <p:spPr>
          <a:xfrm>
            <a:off x="964692" y="1021433"/>
            <a:ext cx="10262616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08374-11D6-645E-5EF2-5343EC81A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55546-1D9F-03B7-FF42-E228E31B2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F80F-9AF0-3183-9929-A6C3B5F6C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311" y="1518222"/>
            <a:ext cx="11315194" cy="4460875"/>
          </a:xfrm>
        </p:spPr>
        <p:txBody>
          <a:bodyPr/>
          <a:lstStyle/>
          <a:p>
            <a:r>
              <a:rPr lang="en-US" dirty="0"/>
              <a:t>This study demonstrated the </a:t>
            </a:r>
            <a:r>
              <a:rPr lang="en-US" b="1" dirty="0"/>
              <a:t>high-fidelity</a:t>
            </a:r>
            <a:r>
              <a:rPr lang="en-US" dirty="0"/>
              <a:t> capabilities of an NHIL testbed for evaluating PMU performance under communication timing impairments. </a:t>
            </a:r>
          </a:p>
          <a:p>
            <a:r>
              <a:rPr lang="en-US" b="1" dirty="0"/>
              <a:t>Baseline</a:t>
            </a:r>
            <a:r>
              <a:rPr lang="en-US" dirty="0"/>
              <a:t> experiments verified that the PMUs operated well within the IEEE C37.118.1 accuracy requirements. </a:t>
            </a:r>
          </a:p>
          <a:p>
            <a:r>
              <a:rPr lang="en-US" dirty="0"/>
              <a:t>Under </a:t>
            </a:r>
            <a:r>
              <a:rPr lang="en-US" b="1" dirty="0"/>
              <a:t>faulted conditions</a:t>
            </a:r>
            <a:r>
              <a:rPr lang="en-US" dirty="0"/>
              <a:t>, the NHIL environment enabled precise injection of network delays ranging from 10 micro-sec to 10 milli-sec, revealing a clear and repeatable correlation between cyber-side delay and </a:t>
            </a:r>
            <a:r>
              <a:rPr lang="en-US" dirty="0" err="1"/>
              <a:t>synchrophasor</a:t>
            </a:r>
            <a:r>
              <a:rPr lang="en-US" dirty="0"/>
              <a:t> measurement error. </a:t>
            </a:r>
          </a:p>
          <a:p>
            <a:r>
              <a:rPr lang="en-US" dirty="0"/>
              <a:t>The time error estimated from the phasor data precisely </a:t>
            </a:r>
            <a:r>
              <a:rPr lang="en-US" b="1" dirty="0"/>
              <a:t>matched</a:t>
            </a:r>
            <a:r>
              <a:rPr lang="en-US" dirty="0"/>
              <a:t> both theoretical predictions and ground-truth IRIG-B measurements. This validation confirms the NHIL platform’s ability to </a:t>
            </a:r>
            <a:r>
              <a:rPr lang="en-US" b="1" dirty="0"/>
              <a:t>accurately</a:t>
            </a:r>
            <a:r>
              <a:rPr lang="en-US" dirty="0"/>
              <a:t> translate cyber-side network anomalies into physically observable measurement degradation. </a:t>
            </a:r>
          </a:p>
          <a:p>
            <a:r>
              <a:rPr lang="en-US" dirty="0"/>
              <a:t>Such measurement degradation can </a:t>
            </a:r>
            <a:r>
              <a:rPr lang="en-US" b="1" dirty="0"/>
              <a:t>severely compromise grid situational awareness</a:t>
            </a:r>
            <a:r>
              <a:rPr lang="en-US" dirty="0"/>
              <a:t>, leading to erroneous state estimation and false tripping of differential protection relays. </a:t>
            </a:r>
          </a:p>
          <a:p>
            <a:r>
              <a:rPr lang="en-US" dirty="0"/>
              <a:t>Ensuring the immunity of synchronization protocols against network latency is not merely a compliance issue, but a </a:t>
            </a:r>
            <a:r>
              <a:rPr lang="en-US" b="1" dirty="0"/>
              <a:t>fundamental requirement </a:t>
            </a:r>
            <a:r>
              <a:rPr lang="en-US" dirty="0"/>
              <a:t>for preventing cascading failures in increasingly automated systems.</a:t>
            </a:r>
          </a:p>
          <a:p>
            <a:r>
              <a:rPr lang="en-US" dirty="0"/>
              <a:t>Future work focuses on integrating this platform into a full HIL configuration with a </a:t>
            </a:r>
            <a:r>
              <a:rPr lang="en-US" b="1" dirty="0"/>
              <a:t>real-time power system simulator </a:t>
            </a:r>
            <a:r>
              <a:rPr lang="en-US" dirty="0"/>
              <a:t>to evaluate closed-loop control applications.</a:t>
            </a:r>
          </a:p>
        </p:txBody>
      </p:sp>
    </p:spTree>
    <p:extLst>
      <p:ext uri="{BB962C8B-B14F-4D97-AF65-F5344CB8AC3E}">
        <p14:creationId xmlns:p14="http://schemas.microsoft.com/office/powerpoint/2010/main" val="98311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B8D89-387F-D2A1-54B8-DA73CC1C8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94" y="273146"/>
            <a:ext cx="11492432" cy="886397"/>
          </a:xfrm>
        </p:spPr>
        <p:txBody>
          <a:bodyPr/>
          <a:lstStyle/>
          <a:p>
            <a:r>
              <a:rPr lang="en-US" dirty="0"/>
              <a:t>Synchronization is Essential for Power Grid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8BD00-9C0C-01D3-BE0F-3FC411C6E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456659"/>
            <a:ext cx="6572996" cy="450570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Timing and synchronization are critical to grid operations in many traditional ways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OT device operations, IT services orchestration, data logging, etc.</a:t>
            </a:r>
          </a:p>
          <a:p>
            <a:pPr>
              <a:lnSpc>
                <a:spcPct val="120000"/>
              </a:lnSpc>
            </a:pPr>
            <a:r>
              <a:rPr lang="en-US" dirty="0"/>
              <a:t>Timing is also critical to highly specialized grid use cases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Power system protection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Wide-area monitoring, protection, and control (WAMPAC)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Frequency stability and load balancing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Electrical event reconstruction</a:t>
            </a:r>
          </a:p>
          <a:p>
            <a:pPr>
              <a:lnSpc>
                <a:spcPct val="120000"/>
              </a:lnSpc>
            </a:pPr>
            <a:r>
              <a:rPr lang="en-US" dirty="0"/>
              <a:t>55,000+ substations with 1+ GPS antenna in the 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6035F-1845-31E2-7EDC-69979C899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688" y="1359220"/>
            <a:ext cx="5186548" cy="39516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8712BA-8F4B-2E46-69E9-06BEAB7530AD}"/>
              </a:ext>
            </a:extLst>
          </p:cNvPr>
          <p:cNvSpPr txBox="1"/>
          <p:nvPr/>
        </p:nvSpPr>
        <p:spPr>
          <a:xfrm>
            <a:off x="7469579" y="5444895"/>
            <a:ext cx="460465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>
                <a:latin typeface="+mn-lt"/>
              </a:rPr>
              <a:t>Thousands of networked PMUs deployed throughout the US (2015)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E5ACDA-E87C-6666-1D35-A36DCD2865E3}"/>
              </a:ext>
            </a:extLst>
          </p:cNvPr>
          <p:cNvSpPr txBox="1"/>
          <p:nvPr/>
        </p:nvSpPr>
        <p:spPr>
          <a:xfrm>
            <a:off x="1954902" y="6583426"/>
            <a:ext cx="10237098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200" dirty="0">
                <a:latin typeface="+mn-lt"/>
              </a:rPr>
              <a:t>Image source: DOE Quadrennial Technology Review (2015) </a:t>
            </a:r>
            <a:r>
              <a:rPr lang="en-US" sz="1200" dirty="0">
                <a:latin typeface="+mn-lt"/>
                <a:hlinkClick r:id="rId3"/>
              </a:rPr>
              <a:t>https://www.energy.gov/sites/prod/files/2017/03/f34/qtr-2015-chapter3.pdf</a:t>
            </a:r>
            <a:r>
              <a:rPr lang="en-US" sz="12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3771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00183-006E-735D-EBCC-54EF0DB18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Information, Collaboration, and Technical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37872-BF11-45B5-E5DC-D392025AE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5"/>
            <a:ext cx="7343408" cy="4061829"/>
          </a:xfrm>
        </p:spPr>
        <p:txBody>
          <a:bodyPr/>
          <a:lstStyle/>
          <a:p>
            <a:r>
              <a:rPr lang="en-US" dirty="0"/>
              <a:t>Contact </a:t>
            </a:r>
            <a:r>
              <a:rPr lang="en-US" dirty="0">
                <a:hlinkClick r:id="rId2"/>
              </a:rPr>
              <a:t>CAST@ornl.gov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Technical assistance and collaboration opportunities</a:t>
            </a:r>
          </a:p>
          <a:p>
            <a:pPr lvl="1"/>
            <a:r>
              <a:rPr lang="en-US" dirty="0"/>
              <a:t>Equipment and network requirements</a:t>
            </a:r>
          </a:p>
          <a:p>
            <a:pPr lvl="1"/>
            <a:r>
              <a:rPr lang="en-US" dirty="0"/>
              <a:t>Timing/synchronization performance monitoring capabilities</a:t>
            </a:r>
          </a:p>
          <a:p>
            <a:pPr lvl="1"/>
            <a:endParaRPr lang="en-US" dirty="0"/>
          </a:p>
          <a:p>
            <a:r>
              <a:rPr lang="en-US" dirty="0"/>
              <a:t>CAST Website: </a:t>
            </a:r>
            <a:r>
              <a:rPr lang="en-US" dirty="0">
                <a:hlinkClick r:id="rId3"/>
              </a:rPr>
              <a:t>https://cast.ornl.gov</a:t>
            </a:r>
            <a:endParaRPr lang="en-US" dirty="0"/>
          </a:p>
          <a:p>
            <a:pPr lvl="1"/>
            <a:r>
              <a:rPr lang="en-US" dirty="0"/>
              <a:t>Access our technical resources and bulletins, live timing data, news items, and conference activities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F4A031-D83D-CEC3-1309-963363244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8100" y="1017986"/>
            <a:ext cx="3972426" cy="514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76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99DEC2-4E09-19D4-C91E-985A6975A81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2681754"/>
            <a:ext cx="12211050" cy="6651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  <a:defRPr sz="48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6781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511EE-3442-8843-1673-DC88D3FD6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74320"/>
            <a:ext cx="11430000" cy="535531"/>
          </a:xfrm>
        </p:spPr>
        <p:txBody>
          <a:bodyPr/>
          <a:lstStyle/>
          <a:p>
            <a:r>
              <a:rPr lang="en-US" dirty="0"/>
              <a:t>Timing &amp; Synchronization Now More Important than Ever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FDC5C-C307-09C9-D822-BE5A54D95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5" y="1332895"/>
            <a:ext cx="4775109" cy="465206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>
                <a:latin typeface="+mn-lt"/>
              </a:rPr>
              <a:t>Distributed generation is bringing thousands of new devices online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+mn-lt"/>
              </a:rPr>
              <a:t>Shift in grid structure and operations</a:t>
            </a:r>
          </a:p>
          <a:p>
            <a:pPr lvl="1">
              <a:lnSpc>
                <a:spcPct val="110000"/>
              </a:lnSpc>
            </a:pPr>
            <a:r>
              <a:rPr lang="en-US" sz="1900" dirty="0"/>
              <a:t>Consumers = producers (bi-directional flows)</a:t>
            </a:r>
          </a:p>
          <a:p>
            <a:pPr lvl="1">
              <a:lnSpc>
                <a:spcPct val="110000"/>
              </a:lnSpc>
            </a:pPr>
            <a:r>
              <a:rPr lang="en-US" sz="1900" dirty="0"/>
              <a:t>Data centers, Distributed control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Wide-area monitoring through precision sensors and advanced analytics is critical to this transition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6869BE-B895-F143-0455-52A9153DD191}"/>
              </a:ext>
            </a:extLst>
          </p:cNvPr>
          <p:cNvSpPr txBox="1"/>
          <p:nvPr/>
        </p:nvSpPr>
        <p:spPr>
          <a:xfrm>
            <a:off x="5472545" y="4783398"/>
            <a:ext cx="62714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Time synchronization across the sensors (and operational zones), to support analytics and inferencing, is necessary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2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9DC205-5345-C655-4D32-1AA7F6FE928D}"/>
              </a:ext>
            </a:extLst>
          </p:cNvPr>
          <p:cNvSpPr txBox="1"/>
          <p:nvPr/>
        </p:nvSpPr>
        <p:spPr>
          <a:xfrm>
            <a:off x="1991972" y="6454414"/>
            <a:ext cx="7685117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200" dirty="0">
                <a:latin typeface="+mn-lt"/>
              </a:rPr>
              <a:t>Image source: https://</a:t>
            </a:r>
            <a:r>
              <a:rPr lang="en-US" sz="1200" dirty="0" err="1">
                <a:latin typeface="+mn-lt"/>
              </a:rPr>
              <a:t>commons.wikimedia.org</a:t>
            </a:r>
            <a:r>
              <a:rPr lang="en-US" sz="1200" dirty="0">
                <a:latin typeface="+mn-lt"/>
              </a:rPr>
              <a:t>/wiki/</a:t>
            </a:r>
            <a:r>
              <a:rPr lang="en-US" sz="1200" dirty="0" err="1">
                <a:latin typeface="+mn-lt"/>
              </a:rPr>
              <a:t>Category:Data_centers</a:t>
            </a:r>
            <a:r>
              <a:rPr lang="en-US" sz="1200" dirty="0">
                <a:latin typeface="+mn-lt"/>
              </a:rPr>
              <a:t>#/media/File:CERN_Server_03.jpg </a:t>
            </a:r>
          </a:p>
          <a:p>
            <a:pPr algn="l">
              <a:lnSpc>
                <a:spcPct val="90000"/>
              </a:lnSpc>
            </a:pPr>
            <a:r>
              <a:rPr lang="en-US" sz="1200" dirty="0">
                <a:latin typeface="+mn-lt"/>
              </a:rPr>
              <a:t>Image source: https://</a:t>
            </a:r>
            <a:r>
              <a:rPr lang="en-US" sz="1200" dirty="0" err="1">
                <a:latin typeface="+mn-lt"/>
              </a:rPr>
              <a:t>commons.wikimedia.org</a:t>
            </a:r>
            <a:r>
              <a:rPr lang="en-US" sz="1200" dirty="0">
                <a:latin typeface="+mn-lt"/>
              </a:rPr>
              <a:t>/wiki/File:Car2Go_Charging_Station_Stuttgart_2013_01.jpg</a:t>
            </a:r>
          </a:p>
        </p:txBody>
      </p:sp>
      <p:pic>
        <p:nvPicPr>
          <p:cNvPr id="7" name="Picture 6" descr="A picture containing indoor, kitchen, ceiling, metal&#10;&#10;AI-generated content may be incorrect.">
            <a:extLst>
              <a:ext uri="{FF2B5EF4-FFF2-40B4-BE49-F238E27FC236}">
                <a16:creationId xmlns:a16="http://schemas.microsoft.com/office/drawing/2014/main" id="{3767237B-7FFF-8DE0-FCDB-A5C4459E3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545" y="1551548"/>
            <a:ext cx="4512840" cy="3007384"/>
          </a:xfrm>
          <a:prstGeom prst="rect">
            <a:avLst/>
          </a:prstGeom>
        </p:spPr>
      </p:pic>
      <p:pic>
        <p:nvPicPr>
          <p:cNvPr id="1028" name="Picture 4" descr="Tendido Images – Browse 1,096 Stock Photos, Vectors, and Video | Adobe ...">
            <a:extLst>
              <a:ext uri="{FF2B5EF4-FFF2-40B4-BE49-F238E27FC236}">
                <a16:creationId xmlns:a16="http://schemas.microsoft.com/office/drawing/2014/main" id="{F0597E71-1C6A-1FFD-AE59-06BBA1BF5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590" y="1044367"/>
            <a:ext cx="2725955" cy="202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48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752E8-0BCC-ED18-A2A4-E8BB3A456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and Dissemination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5BAFE-621C-8EFA-9E01-17345FECE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653735"/>
            <a:ext cx="5428434" cy="4047778"/>
          </a:xfrm>
        </p:spPr>
        <p:txBody>
          <a:bodyPr/>
          <a:lstStyle/>
          <a:p>
            <a:r>
              <a:rPr lang="en-US" dirty="0">
                <a:latin typeface="+mn-lt"/>
              </a:rPr>
              <a:t>Timing for deployed grid assets and systems today is largely delivered by GPS (GNSS)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Timing for IT systems operating the grid is largely delivered by Network Time Protocol (NTP)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92C39E3B-8BF0-5830-3D69-ACF0590A5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132" y="296447"/>
            <a:ext cx="2516072" cy="251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9A57DA-7312-2BCD-7488-C33A184E4DE0}"/>
              </a:ext>
            </a:extLst>
          </p:cNvPr>
          <p:cNvSpPr txBox="1"/>
          <p:nvPr/>
        </p:nvSpPr>
        <p:spPr>
          <a:xfrm>
            <a:off x="6486592" y="6580467"/>
            <a:ext cx="5705408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200" dirty="0">
                <a:latin typeface="+mn-lt"/>
              </a:rPr>
              <a:t>GPS image source: https://</a:t>
            </a:r>
            <a:r>
              <a:rPr lang="en-US" sz="1200" dirty="0" err="1">
                <a:latin typeface="+mn-lt"/>
              </a:rPr>
              <a:t>www.gps.gov</a:t>
            </a:r>
            <a:r>
              <a:rPr lang="en-US" sz="1200" dirty="0">
                <a:latin typeface="+mn-lt"/>
              </a:rPr>
              <a:t>/multimedia/images/GPS-III-</a:t>
            </a:r>
            <a:r>
              <a:rPr lang="en-US" sz="1200" dirty="0" err="1">
                <a:latin typeface="+mn-lt"/>
              </a:rPr>
              <a:t>A.jpg</a:t>
            </a:r>
            <a:endParaRPr lang="en-US" sz="1200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9CADBA-2A88-B045-3B6B-615706A8D225}"/>
              </a:ext>
            </a:extLst>
          </p:cNvPr>
          <p:cNvSpPr txBox="1"/>
          <p:nvPr/>
        </p:nvSpPr>
        <p:spPr>
          <a:xfrm>
            <a:off x="9357570" y="2849543"/>
            <a:ext cx="2834430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400" dirty="0">
                <a:latin typeface="+mn-lt"/>
              </a:rPr>
              <a:t>Representation of GPS satellite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6270B16-95D7-CA1F-F8E0-BBED1EF84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4875" y="3429801"/>
            <a:ext cx="5777396" cy="28274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96E8790-FF59-B8F3-23F0-8A8A23A0B9AE}"/>
              </a:ext>
            </a:extLst>
          </p:cNvPr>
          <p:cNvSpPr txBox="1"/>
          <p:nvPr/>
        </p:nvSpPr>
        <p:spPr>
          <a:xfrm>
            <a:off x="8076610" y="6294235"/>
            <a:ext cx="2561920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400" dirty="0">
                <a:latin typeface="+mn-lt"/>
              </a:rPr>
              <a:t>NIST NTP service dashboard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4C8371-B8AD-181E-4C07-BF21160C1B82}"/>
              </a:ext>
            </a:extLst>
          </p:cNvPr>
          <p:cNvSpPr txBox="1"/>
          <p:nvPr/>
        </p:nvSpPr>
        <p:spPr>
          <a:xfrm>
            <a:off x="1586688" y="6583680"/>
            <a:ext cx="4182555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200" dirty="0">
                <a:latin typeface="+mn-lt"/>
              </a:rPr>
              <a:t>NIST image source: https://</a:t>
            </a:r>
            <a:r>
              <a:rPr lang="en-US" sz="1200" dirty="0" err="1">
                <a:latin typeface="+mn-lt"/>
              </a:rPr>
              <a:t>tf.nist.gov</a:t>
            </a:r>
            <a:r>
              <a:rPr lang="en-US" sz="1200" dirty="0">
                <a:latin typeface="+mn-lt"/>
              </a:rPr>
              <a:t>/</a:t>
            </a:r>
            <a:r>
              <a:rPr lang="en-US" sz="1200" dirty="0" err="1">
                <a:latin typeface="+mn-lt"/>
              </a:rPr>
              <a:t>tf-cgi</a:t>
            </a:r>
            <a:r>
              <a:rPr lang="en-US" sz="1200" dirty="0">
                <a:latin typeface="+mn-lt"/>
              </a:rPr>
              <a:t>/</a:t>
            </a:r>
            <a:r>
              <a:rPr lang="en-US" sz="1200" dirty="0" err="1">
                <a:latin typeface="+mn-lt"/>
              </a:rPr>
              <a:t>servers.cgi</a:t>
            </a:r>
            <a:endParaRPr lang="en-US" sz="1200" dirty="0">
              <a:latin typeface="+mn-lt"/>
            </a:endParaRPr>
          </a:p>
        </p:txBody>
      </p:sp>
      <p:pic>
        <p:nvPicPr>
          <p:cNvPr id="19" name="Picture 18" descr="A picture containing sky, outdoor, building&#10;&#10;Description automatically generated">
            <a:extLst>
              <a:ext uri="{FF2B5EF4-FFF2-40B4-BE49-F238E27FC236}">
                <a16:creationId xmlns:a16="http://schemas.microsoft.com/office/drawing/2014/main" id="{339C65F6-790A-C2BD-0C80-F338C2840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465" y="771568"/>
            <a:ext cx="3073831" cy="20492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A1C327-7133-1DC5-7190-2EFFBB567358}"/>
              </a:ext>
            </a:extLst>
          </p:cNvPr>
          <p:cNvSpPr txBox="1"/>
          <p:nvPr/>
        </p:nvSpPr>
        <p:spPr>
          <a:xfrm>
            <a:off x="6201297" y="2849543"/>
            <a:ext cx="3462807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400" dirty="0">
                <a:latin typeface="+mn-lt"/>
              </a:rPr>
              <a:t>GPS antenna installation at WAPA site</a:t>
            </a:r>
          </a:p>
        </p:txBody>
      </p:sp>
    </p:spTree>
    <p:extLst>
      <p:ext uri="{BB962C8B-B14F-4D97-AF65-F5344CB8AC3E}">
        <p14:creationId xmlns:p14="http://schemas.microsoft.com/office/powerpoint/2010/main" val="1049789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D98F6-610F-3222-8527-460E22F44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Risks and Vulnerabilities are Driving New Investments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C3C3F-71AD-2B5F-7C69-5A3546A74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7" y="1390179"/>
            <a:ext cx="5780498" cy="477081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latin typeface="+mn-lt"/>
              </a:rPr>
              <a:t>GPS vulnerabilities and the need for resilience have been well-documented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Signal is known and unencrypted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Jamming, spoofing accomplished with off-the-shelf gear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+mn-lt"/>
              </a:rPr>
              <a:t>NTP delivered via unencrypted service, vulnerable to being a cyber intrusion vector (e.g., man-in-the-middle attack)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+mn-lt"/>
              </a:rPr>
              <a:t>A </a:t>
            </a:r>
            <a:r>
              <a:rPr lang="en-US" b="1" dirty="0">
                <a:latin typeface="+mn-lt"/>
              </a:rPr>
              <a:t>more secure </a:t>
            </a:r>
            <a:r>
              <a:rPr lang="en-US" dirty="0">
                <a:latin typeface="+mn-lt"/>
              </a:rPr>
              <a:t>time delivery system is needed to ensure grid resiliency in the face of cyber threats.</a:t>
            </a:r>
          </a:p>
          <a:p>
            <a:pPr>
              <a:lnSpc>
                <a:spcPct val="120000"/>
              </a:lnSpc>
            </a:pPr>
            <a:endParaRPr lang="en-US" dirty="0">
              <a:latin typeface="+mn-lt"/>
            </a:endParaRP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BA1858A7-4FED-4E47-6137-4438E6315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129" y="971685"/>
            <a:ext cx="2194560" cy="2845578"/>
          </a:xfrm>
          <a:prstGeom prst="rect">
            <a:avLst/>
          </a:prstGeom>
        </p:spPr>
      </p:pic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0D424F6C-E3AD-F37D-A95D-733AF8BE3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270" y="961079"/>
            <a:ext cx="2206211" cy="2845578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331C3DB-2590-E7E0-B95E-9752571E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7" t="1731" r="2017" b="2360"/>
          <a:stretch/>
        </p:blipFill>
        <p:spPr>
          <a:xfrm>
            <a:off x="7066129" y="3891780"/>
            <a:ext cx="2194560" cy="2830552"/>
          </a:xfrm>
          <a:prstGeom prst="rect">
            <a:avLst/>
          </a:prstGeom>
        </p:spPr>
      </p:pic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1C69E03-88F7-0129-7C06-AF9E4E6A0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4312" y="3891781"/>
            <a:ext cx="2196729" cy="283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09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D11DE-F996-221D-E90F-FB84B5D84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877308" cy="886397"/>
          </a:xfrm>
        </p:spPr>
        <p:txBody>
          <a:bodyPr/>
          <a:lstStyle/>
          <a:p>
            <a:r>
              <a:rPr lang="en-US" dirty="0"/>
              <a:t>ORNL Timing &amp; Synchronization Test Bed: </a:t>
            </a:r>
            <a:br>
              <a:rPr lang="en-US"/>
            </a:br>
            <a:r>
              <a:rPr lang="en-US"/>
              <a:t>Center for Alternative Synchronization and Timing (CAST)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D2DE8-6C2A-F2AD-FE92-E550A7EEEA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Multiple </a:t>
            </a:r>
            <a:r>
              <a:rPr lang="en-US" b="1" dirty="0"/>
              <a:t>atomic clocks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Three cesium clocks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Eight rubidium clocks</a:t>
            </a:r>
          </a:p>
          <a:p>
            <a:r>
              <a:rPr lang="en-US" dirty="0"/>
              <a:t>Multiple </a:t>
            </a:r>
            <a:r>
              <a:rPr lang="en-US" b="1" dirty="0"/>
              <a:t>communications networks </a:t>
            </a:r>
            <a:r>
              <a:rPr lang="en-US" dirty="0"/>
              <a:t>integrated to the lab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r>
              <a:rPr lang="en-US" dirty="0"/>
              <a:t>Variety of </a:t>
            </a:r>
            <a:r>
              <a:rPr lang="en-US" b="1" dirty="0"/>
              <a:t>routers, switches, and firewalls </a:t>
            </a:r>
            <a:r>
              <a:rPr lang="en-US" dirty="0"/>
              <a:t>for testing and benchmarking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063A42-08B7-0397-F8C8-B9241EB8758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numCol="2"/>
          <a:lstStyle/>
          <a:p>
            <a:pPr>
              <a:spcBef>
                <a:spcPts val="600"/>
              </a:spcBef>
            </a:pPr>
            <a:r>
              <a:rPr lang="en-US" sz="1600" dirty="0"/>
              <a:t>Hardware Partners</a:t>
            </a:r>
          </a:p>
          <a:p>
            <a:pPr lvl="1">
              <a:spcBef>
                <a:spcPts val="600"/>
              </a:spcBef>
            </a:pPr>
            <a:r>
              <a:rPr lang="en-US" sz="1400" dirty="0" err="1"/>
              <a:t>Adtran</a:t>
            </a:r>
            <a:r>
              <a:rPr lang="en-US" sz="1400" dirty="0"/>
              <a:t>/</a:t>
            </a:r>
            <a:r>
              <a:rPr lang="en-US" sz="1400" dirty="0" err="1"/>
              <a:t>Oscilloquartz</a:t>
            </a:r>
            <a:endParaRPr lang="en-US" sz="1400" dirty="0"/>
          </a:p>
          <a:p>
            <a:pPr lvl="1">
              <a:spcBef>
                <a:spcPts val="600"/>
              </a:spcBef>
            </a:pPr>
            <a:r>
              <a:rPr lang="en-US" sz="1400" dirty="0"/>
              <a:t>Arista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Juniper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Microchip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Nokia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Palo Alto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Safran/Orolia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Communications Partners</a:t>
            </a:r>
          </a:p>
          <a:p>
            <a:pPr lvl="1">
              <a:spcBef>
                <a:spcPts val="600"/>
              </a:spcBef>
            </a:pPr>
            <a:r>
              <a:rPr lang="en-US" sz="1400" dirty="0" err="1"/>
              <a:t>ESNet</a:t>
            </a:r>
            <a:endParaRPr lang="en-US" sz="1400" dirty="0"/>
          </a:p>
          <a:p>
            <a:pPr lvl="1">
              <a:spcBef>
                <a:spcPts val="600"/>
              </a:spcBef>
            </a:pPr>
            <a:r>
              <a:rPr lang="en-US" sz="1400" dirty="0"/>
              <a:t>AT&amp;T</a:t>
            </a:r>
          </a:p>
          <a:p>
            <a:pPr lvl="1">
              <a:spcBef>
                <a:spcPts val="600"/>
              </a:spcBef>
            </a:pPr>
            <a:r>
              <a:rPr lang="en-US" sz="1400" dirty="0" err="1"/>
              <a:t>InMarSat</a:t>
            </a:r>
            <a:endParaRPr lang="en-US" sz="1400" dirty="0"/>
          </a:p>
          <a:p>
            <a:pPr lvl="1">
              <a:spcBef>
                <a:spcPts val="600"/>
              </a:spcBef>
            </a:pPr>
            <a:r>
              <a:rPr lang="en-US" sz="1400" dirty="0"/>
              <a:t>Iris Networks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SES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Verizon</a:t>
            </a:r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r>
              <a:rPr lang="en-US" sz="1600" dirty="0"/>
              <a:t>R&amp;D and Testing Partners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Idaho National Lab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Sandia National Lab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Pacific Northwest National Laboratory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Savannah River National Lab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National Institute of Standards and Technology (NIST)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Tennessee Valley Authority (TVA)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Electric Power Board of Chattanooga (EPB)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Dominion Energy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Western Area Power Administration (WAPA)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Bonneville Power Administration (BPA)</a:t>
            </a:r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63F669-A5A2-809C-639F-07483AA512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4691" y="1421177"/>
            <a:ext cx="5534113" cy="649502"/>
          </a:xfrm>
        </p:spPr>
        <p:txBody>
          <a:bodyPr anchor="ctr" anchorCtr="1"/>
          <a:lstStyle/>
          <a:p>
            <a:r>
              <a:rPr lang="en-US" dirty="0"/>
              <a:t>One-of-a-Kind Technology Baseline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6B8743-FF09-11A8-FB4D-FF3077C042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8429" y="1404275"/>
            <a:ext cx="5534113" cy="683264"/>
          </a:xfrm>
        </p:spPr>
        <p:txBody>
          <a:bodyPr anchor="ctr" anchorCtr="1">
            <a:noAutofit/>
          </a:bodyPr>
          <a:lstStyle/>
          <a:p>
            <a:pPr algn="ctr"/>
            <a:r>
              <a:rPr lang="en-US" dirty="0"/>
              <a:t>Industry and Lab Partnerships for Testing and Development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BD925D-31F2-613F-B504-62C586D00059}"/>
              </a:ext>
            </a:extLst>
          </p:cNvPr>
          <p:cNvSpPr txBox="1"/>
          <p:nvPr/>
        </p:nvSpPr>
        <p:spPr>
          <a:xfrm>
            <a:off x="419982" y="3749978"/>
            <a:ext cx="2478353" cy="132343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Dark Fiber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DWDM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Carrier Ethernet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OTN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Copper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058AAD-9415-2B17-CB43-4650D217B831}"/>
              </a:ext>
            </a:extLst>
          </p:cNvPr>
          <p:cNvSpPr txBox="1"/>
          <p:nvPr/>
        </p:nvSpPr>
        <p:spPr>
          <a:xfrm>
            <a:off x="2357268" y="3749979"/>
            <a:ext cx="27926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DOE </a:t>
            </a:r>
            <a:r>
              <a:rPr lang="en-US" sz="1600" dirty="0" err="1">
                <a:latin typeface="+mn-lt"/>
              </a:rPr>
              <a:t>ESNet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Cellular+5G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Ku-band SATCOM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Satellite Internet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Microwave 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910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B46A5-BA81-BD23-BCF5-7D3CE5C3B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Accelerating Alternative Timing and Synchronization Modernization for the Grid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A2836-A1F2-660F-5F5D-160F133C7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639908"/>
            <a:ext cx="5781308" cy="4852967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  <a:cs typeface="Arial" charset="0"/>
              </a:rPr>
              <a:t>Test, evaluate, and document the capabilities and limitations of today’s technology for </a:t>
            </a:r>
            <a:r>
              <a:rPr lang="en-US" sz="2200" b="1" dirty="0">
                <a:latin typeface="+mn-lt"/>
                <a:cs typeface="Arial" charset="0"/>
              </a:rPr>
              <a:t>augmenting GPS </a:t>
            </a:r>
            <a:r>
              <a:rPr lang="en-US" sz="2200" dirty="0">
                <a:latin typeface="+mn-lt"/>
                <a:cs typeface="Arial" charset="0"/>
              </a:rPr>
              <a:t>timing in the grid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Perform </a:t>
            </a:r>
            <a:r>
              <a:rPr lang="en-US" sz="2200" b="1" dirty="0">
                <a:latin typeface="+mn-lt"/>
              </a:rPr>
              <a:t>R&amp;D</a:t>
            </a:r>
            <a:r>
              <a:rPr lang="en-US" sz="2200" dirty="0">
                <a:latin typeface="+mn-lt"/>
              </a:rPr>
              <a:t> and provide </a:t>
            </a:r>
            <a:r>
              <a:rPr lang="en-US" sz="2200" b="1" dirty="0">
                <a:latin typeface="+mn-lt"/>
              </a:rPr>
              <a:t>technical assistance </a:t>
            </a:r>
            <a:r>
              <a:rPr lang="en-US" sz="2200" dirty="0">
                <a:latin typeface="+mn-lt"/>
              </a:rPr>
              <a:t>to federal and commercial partners to implement alternative timing &amp; synchronization solutions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Design and test </a:t>
            </a:r>
            <a:r>
              <a:rPr lang="en-US" sz="2200" b="1" dirty="0">
                <a:latin typeface="+mn-lt"/>
              </a:rPr>
              <a:t>complementary timing/synchronization architectures </a:t>
            </a:r>
            <a:r>
              <a:rPr lang="en-US" sz="2200" dirty="0">
                <a:latin typeface="+mn-lt"/>
              </a:rPr>
              <a:t>that: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dirty="0">
                <a:latin typeface="+mn-lt"/>
              </a:rPr>
              <a:t>Drive </a:t>
            </a:r>
            <a:r>
              <a:rPr lang="en-US" sz="1900" b="1" dirty="0">
                <a:latin typeface="+mn-lt"/>
              </a:rPr>
              <a:t>reliable</a:t>
            </a:r>
            <a:r>
              <a:rPr lang="en-US" sz="1900" dirty="0">
                <a:latin typeface="+mn-lt"/>
              </a:rPr>
              <a:t> and economical scaling to large geographic areas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dirty="0">
                <a:latin typeface="+mn-lt"/>
              </a:rPr>
              <a:t>Easily integrate into existing technical environments to bolster </a:t>
            </a:r>
            <a:r>
              <a:rPr lang="en-US" sz="1900" b="1" dirty="0">
                <a:latin typeface="+mn-lt"/>
              </a:rPr>
              <a:t>resilience</a:t>
            </a:r>
            <a:endParaRPr lang="en-US" sz="1900" dirty="0">
              <a:latin typeface="+mn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dirty="0">
                <a:latin typeface="+mn-lt"/>
              </a:rPr>
              <a:t>Use </a:t>
            </a:r>
            <a:r>
              <a:rPr lang="en-US" sz="1900" b="1" dirty="0">
                <a:latin typeface="+mn-lt"/>
              </a:rPr>
              <a:t>affordable</a:t>
            </a:r>
            <a:r>
              <a:rPr lang="en-US" sz="1900" dirty="0">
                <a:latin typeface="+mn-lt"/>
              </a:rPr>
              <a:t> COTS capabilities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dirty="0">
                <a:latin typeface="+mn-lt"/>
              </a:rPr>
              <a:t>Ensure </a:t>
            </a:r>
            <a:r>
              <a:rPr lang="en-US" sz="1900" b="1" dirty="0">
                <a:latin typeface="+mn-lt"/>
              </a:rPr>
              <a:t>security</a:t>
            </a:r>
            <a:r>
              <a:rPr lang="en-US" sz="1900" dirty="0">
                <a:latin typeface="+mn-lt"/>
              </a:rPr>
              <a:t> and resistance to adversarial and natural disruptions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600" dirty="0">
              <a:latin typeface="+mn-lt"/>
              <a:cs typeface="Arial" charset="0"/>
            </a:endParaRPr>
          </a:p>
        </p:txBody>
      </p:sp>
      <p:pic>
        <p:nvPicPr>
          <p:cNvPr id="4" name="Picture 3" descr="A large metal structure with wires&#10;&#10;Description automatically generated">
            <a:extLst>
              <a:ext uri="{FF2B5EF4-FFF2-40B4-BE49-F238E27FC236}">
                <a16:creationId xmlns:a16="http://schemas.microsoft.com/office/drawing/2014/main" id="{4D1C396C-9C9C-A268-4595-58FF93BA9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714658"/>
            <a:ext cx="3536214" cy="2659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person and person looking at a large screen&#10;&#10;Description automatically generated">
            <a:extLst>
              <a:ext uri="{FF2B5EF4-FFF2-40B4-BE49-F238E27FC236}">
                <a16:creationId xmlns:a16="http://schemas.microsoft.com/office/drawing/2014/main" id="{8DE707C9-AF00-8651-3F40-22218CEF2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229" y="4526984"/>
            <a:ext cx="3159085" cy="2056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computer room with a table and a computer monitor&#10;&#10;Description automatically generated">
            <a:extLst>
              <a:ext uri="{FF2B5EF4-FFF2-40B4-BE49-F238E27FC236}">
                <a16:creationId xmlns:a16="http://schemas.microsoft.com/office/drawing/2014/main" id="{74DAB54F-0057-75C6-6562-80E39B5DF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8438" y="850497"/>
            <a:ext cx="5258891" cy="296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63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6553-398F-0EE1-7DD4-11ACD7808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– The Need for HIL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B3D33-454F-7BE7-30D7-05A63E471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5"/>
            <a:ext cx="11315194" cy="207601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Why HIL? To quantify the Error Chain.</a:t>
            </a:r>
          </a:p>
          <a:p>
            <a:r>
              <a:rPr lang="en-US" b="1" dirty="0"/>
              <a:t>Precision Under Stress</a:t>
            </a:r>
            <a:r>
              <a:rPr lang="en-US" dirty="0"/>
              <a:t>: While software simulations assume "ideal" timing, a physical HIL platform captures the real-world stochastic nature of network jitter and hardware latency that simple models overlook.</a:t>
            </a:r>
          </a:p>
          <a:p>
            <a:r>
              <a:rPr lang="en-US" b="1" dirty="0"/>
              <a:t>Controllable &amp; Repeatable Impairment Injection</a:t>
            </a:r>
            <a:r>
              <a:rPr lang="en-US" dirty="0"/>
              <a:t>: Enables the injection of specific, quantified "timing i</a:t>
            </a:r>
            <a:r>
              <a:rPr lang="en-US" sz="1800" dirty="0"/>
              <a:t>mpairments</a:t>
            </a:r>
            <a:r>
              <a:rPr lang="en-US" dirty="0"/>
              <a:t>" in a safe, isolated environment.</a:t>
            </a:r>
          </a:p>
          <a:p>
            <a:r>
              <a:rPr lang="en-US" b="1" dirty="0"/>
              <a:t>Quantifying the Error Chain</a:t>
            </a:r>
            <a:r>
              <a:rPr lang="en-US" dirty="0"/>
              <a:t>: HIL uniquely allows for measuring end-to-end propagation error.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FD90CD6-792C-EAC4-1571-2313A0F45B2C}"/>
              </a:ext>
            </a:extLst>
          </p:cNvPr>
          <p:cNvGrpSpPr/>
          <p:nvPr/>
        </p:nvGrpSpPr>
        <p:grpSpPr>
          <a:xfrm>
            <a:off x="504150" y="4398949"/>
            <a:ext cx="11125736" cy="914400"/>
            <a:chOff x="504150" y="4398949"/>
            <a:chExt cx="11125736" cy="9144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849200F-4C02-8463-809C-CBEB85687E98}"/>
                </a:ext>
              </a:extLst>
            </p:cNvPr>
            <p:cNvSpPr/>
            <p:nvPr/>
          </p:nvSpPr>
          <p:spPr>
            <a:xfrm>
              <a:off x="504150" y="4398949"/>
              <a:ext cx="1828800" cy="9144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Time Impairment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4D6858-7132-8941-B007-BAB5FB183C1F}"/>
                </a:ext>
              </a:extLst>
            </p:cNvPr>
            <p:cNvSpPr/>
            <p:nvPr/>
          </p:nvSpPr>
          <p:spPr>
            <a:xfrm>
              <a:off x="5152618" y="4398949"/>
              <a:ext cx="1828800" cy="9144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PMU Sampling Error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99D0966-CC04-B0EE-D23C-3CCF93BB1A61}"/>
                </a:ext>
              </a:extLst>
            </p:cNvPr>
            <p:cNvSpPr/>
            <p:nvPr/>
          </p:nvSpPr>
          <p:spPr>
            <a:xfrm>
              <a:off x="9801086" y="4398949"/>
              <a:ext cx="1828800" cy="9144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Control Maloperation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1CF1D8A-8F2E-402F-0C9C-1203EF56B516}"/>
                </a:ext>
              </a:extLst>
            </p:cNvPr>
            <p:cNvSpPr/>
            <p:nvPr/>
          </p:nvSpPr>
          <p:spPr>
            <a:xfrm>
              <a:off x="2828384" y="4398949"/>
              <a:ext cx="1828800" cy="9144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Time Distribution Error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389FFB-6811-04E9-C028-4B02C3B8706D}"/>
                </a:ext>
              </a:extLst>
            </p:cNvPr>
            <p:cNvSpPr/>
            <p:nvPr/>
          </p:nvSpPr>
          <p:spPr>
            <a:xfrm>
              <a:off x="7476852" y="4398949"/>
              <a:ext cx="1828800" cy="9144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Phasor Estimation Error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8AE95AE-D1D8-589C-5083-F06A0FEAF7D6}"/>
                </a:ext>
              </a:extLst>
            </p:cNvPr>
            <p:cNvCxnSpPr>
              <a:stCxn id="6" idx="3"/>
              <a:endCxn id="9" idx="1"/>
            </p:cNvCxnSpPr>
            <p:nvPr/>
          </p:nvCxnSpPr>
          <p:spPr>
            <a:xfrm>
              <a:off x="2332950" y="4856149"/>
              <a:ext cx="495434" cy="0"/>
            </a:xfrm>
            <a:prstGeom prst="straightConnector1">
              <a:avLst/>
            </a:prstGeom>
            <a:ln w="38100">
              <a:solidFill>
                <a:srgbClr val="1A6094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1E064E0-5D78-63E5-C618-687D5A783C9B}"/>
                </a:ext>
              </a:extLst>
            </p:cNvPr>
            <p:cNvCxnSpPr/>
            <p:nvPr/>
          </p:nvCxnSpPr>
          <p:spPr>
            <a:xfrm>
              <a:off x="4657184" y="4856149"/>
              <a:ext cx="495434" cy="0"/>
            </a:xfrm>
            <a:prstGeom prst="straightConnector1">
              <a:avLst/>
            </a:prstGeom>
            <a:ln w="38100">
              <a:solidFill>
                <a:srgbClr val="1A6094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10764FF-E50F-DEA2-C8F8-79CEE3C01A03}"/>
                </a:ext>
              </a:extLst>
            </p:cNvPr>
            <p:cNvCxnSpPr/>
            <p:nvPr/>
          </p:nvCxnSpPr>
          <p:spPr>
            <a:xfrm>
              <a:off x="6981418" y="4856149"/>
              <a:ext cx="495434" cy="0"/>
            </a:xfrm>
            <a:prstGeom prst="straightConnector1">
              <a:avLst/>
            </a:prstGeom>
            <a:ln w="38100">
              <a:solidFill>
                <a:srgbClr val="1A6094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D05E02A-2C7F-67B1-42F4-79800481123D}"/>
                </a:ext>
              </a:extLst>
            </p:cNvPr>
            <p:cNvCxnSpPr/>
            <p:nvPr/>
          </p:nvCxnSpPr>
          <p:spPr>
            <a:xfrm>
              <a:off x="9305652" y="4856149"/>
              <a:ext cx="495434" cy="0"/>
            </a:xfrm>
            <a:prstGeom prst="straightConnector1">
              <a:avLst/>
            </a:prstGeom>
            <a:ln w="38100">
              <a:solidFill>
                <a:srgbClr val="1A6094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74063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ACDB3-1075-8581-9026-82C0CF3AC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Resilient Timing for Grid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FF638-6E1F-B382-0110-8B6985AC5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474108"/>
            <a:ext cx="11315194" cy="2810543"/>
          </a:xfrm>
        </p:spPr>
        <p:txBody>
          <a:bodyPr/>
          <a:lstStyle/>
          <a:p>
            <a:r>
              <a:rPr lang="en-US" b="1" dirty="0"/>
              <a:t>Protocol Agnostic Testing:</a:t>
            </a:r>
            <a:r>
              <a:rPr lang="en-US" dirty="0"/>
              <a:t> By focusing on "time impairments", the platform evaluates the unique </a:t>
            </a:r>
            <a:r>
              <a:rPr lang="en-US" b="1" dirty="0"/>
              <a:t>error signatures </a:t>
            </a:r>
            <a:r>
              <a:rPr lang="en-US" dirty="0"/>
              <a:t>of diverse synchronization sources—including </a:t>
            </a:r>
            <a:r>
              <a:rPr lang="en-US" b="1" dirty="0"/>
              <a:t>GNSS, IRIG-B, PTP, and White Rabbit</a:t>
            </a:r>
            <a:r>
              <a:rPr lang="en-US" dirty="0"/>
              <a:t>—quantifying their impact on grid stability regardless of the underlying transport layer.</a:t>
            </a:r>
          </a:p>
          <a:p>
            <a:r>
              <a:rPr lang="en-US" b="1" dirty="0"/>
              <a:t>Safety Margin Identification:</a:t>
            </a:r>
            <a:r>
              <a:rPr lang="en-US" dirty="0"/>
              <a:t> HIL platform can identify the "threshold", where timing degradation leads to </a:t>
            </a:r>
            <a:r>
              <a:rPr lang="en-US" b="1" dirty="0"/>
              <a:t>Control Maloperation</a:t>
            </a:r>
            <a:r>
              <a:rPr lang="en-US" dirty="0"/>
              <a:t>.</a:t>
            </a:r>
          </a:p>
          <a:p>
            <a:r>
              <a:rPr lang="en-US" b="1" dirty="0"/>
              <a:t>Operational Readiness:</a:t>
            </a:r>
            <a:r>
              <a:rPr lang="en-US" dirty="0"/>
              <a:t> Moving from theoretical resilience to hardware-validated resilience, ensuring new timing sources meet the IEC 60255.118.1 / IEEE C37.118.1 performance standards.</a:t>
            </a:r>
          </a:p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D4BBF4-5B92-4DA2-F5A3-0353FC19FEC7}"/>
              </a:ext>
            </a:extLst>
          </p:cNvPr>
          <p:cNvGrpSpPr/>
          <p:nvPr/>
        </p:nvGrpSpPr>
        <p:grpSpPr>
          <a:xfrm>
            <a:off x="2885688" y="4002506"/>
            <a:ext cx="6447522" cy="2496558"/>
            <a:chOff x="2885688" y="4178968"/>
            <a:chExt cx="6447522" cy="249655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B9D918-914D-3353-093F-53435C24D067}"/>
                </a:ext>
              </a:extLst>
            </p:cNvPr>
            <p:cNvSpPr/>
            <p:nvPr/>
          </p:nvSpPr>
          <p:spPr>
            <a:xfrm>
              <a:off x="5057889" y="4973054"/>
              <a:ext cx="1828800" cy="914400"/>
            </a:xfrm>
            <a:prstGeom prst="rect">
              <a:avLst/>
            </a:prstGeom>
            <a:solidFill>
              <a:schemeClr val="bg1"/>
            </a:solidFill>
            <a:ln w="41275" cap="flat" cmpd="sng" algn="ctr">
              <a:solidFill>
                <a:schemeClr val="accent3"/>
              </a:solidFill>
              <a:prstDash val="solid"/>
              <a:round/>
              <a:headEnd type="none" w="lg" len="lg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Time Impairment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3EAA061-FB00-D5DB-205B-793886163EB3}"/>
                </a:ext>
              </a:extLst>
            </p:cNvPr>
            <p:cNvSpPr/>
            <p:nvPr/>
          </p:nvSpPr>
          <p:spPr>
            <a:xfrm>
              <a:off x="2885688" y="4178968"/>
              <a:ext cx="1554480" cy="457200"/>
            </a:xfrm>
            <a:prstGeom prst="rect">
              <a:avLst/>
            </a:prstGeom>
            <a:solidFill>
              <a:schemeClr val="bg1"/>
            </a:solidFill>
            <a:ln w="41275" cap="flat" cmpd="sng" algn="ctr">
              <a:solidFill>
                <a:schemeClr val="accent3"/>
              </a:solidFill>
              <a:prstDash val="solid"/>
              <a:round/>
              <a:headEnd type="none" w="lg" len="lg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GNSS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8225890-9E21-DD5D-5ED7-FF3BBC8E851C}"/>
                </a:ext>
              </a:extLst>
            </p:cNvPr>
            <p:cNvSpPr/>
            <p:nvPr/>
          </p:nvSpPr>
          <p:spPr>
            <a:xfrm>
              <a:off x="2885688" y="4858754"/>
              <a:ext cx="1554480" cy="457200"/>
            </a:xfrm>
            <a:prstGeom prst="rect">
              <a:avLst/>
            </a:prstGeom>
            <a:solidFill>
              <a:schemeClr val="bg1"/>
            </a:solidFill>
            <a:ln w="41275" cap="flat" cmpd="sng" algn="ctr">
              <a:solidFill>
                <a:schemeClr val="accent3"/>
              </a:solidFill>
              <a:prstDash val="solid"/>
              <a:round/>
              <a:headEnd type="none" w="lg" len="lg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IRIG-B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0DC8BCA-B54A-2236-A9B0-7A8D6F9102CE}"/>
                </a:ext>
              </a:extLst>
            </p:cNvPr>
            <p:cNvSpPr/>
            <p:nvPr/>
          </p:nvSpPr>
          <p:spPr>
            <a:xfrm>
              <a:off x="2885688" y="5538540"/>
              <a:ext cx="1554480" cy="457200"/>
            </a:xfrm>
            <a:prstGeom prst="rect">
              <a:avLst/>
            </a:prstGeom>
            <a:solidFill>
              <a:schemeClr val="bg1"/>
            </a:solidFill>
            <a:ln w="41275" cap="flat" cmpd="sng" algn="ctr">
              <a:solidFill>
                <a:schemeClr val="accent3"/>
              </a:solidFill>
              <a:prstDash val="solid"/>
              <a:round/>
              <a:headEnd type="none" w="lg" len="lg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PTP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6B34FD1-A1AB-5D5C-CAE5-716766577FD2}"/>
                </a:ext>
              </a:extLst>
            </p:cNvPr>
            <p:cNvSpPr/>
            <p:nvPr/>
          </p:nvSpPr>
          <p:spPr>
            <a:xfrm>
              <a:off x="2885688" y="6218326"/>
              <a:ext cx="1554480" cy="457200"/>
            </a:xfrm>
            <a:prstGeom prst="rect">
              <a:avLst/>
            </a:prstGeom>
            <a:solidFill>
              <a:schemeClr val="bg1"/>
            </a:solidFill>
            <a:ln w="41275" cap="flat" cmpd="sng" algn="ctr">
              <a:solidFill>
                <a:schemeClr val="accent3"/>
              </a:solidFill>
              <a:prstDash val="solid"/>
              <a:round/>
              <a:headEnd type="none" w="lg" len="lg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White Rabbit</a:t>
              </a:r>
            </a:p>
          </p:txBody>
        </p: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A82CF4DF-B181-AA49-B6BC-BB629BC4EFCC}"/>
                </a:ext>
              </a:extLst>
            </p:cNvPr>
            <p:cNvCxnSpPr>
              <a:stCxn id="5" idx="3"/>
              <a:endCxn id="4" idx="1"/>
            </p:cNvCxnSpPr>
            <p:nvPr/>
          </p:nvCxnSpPr>
          <p:spPr>
            <a:xfrm>
              <a:off x="4440168" y="4407568"/>
              <a:ext cx="617721" cy="1022686"/>
            </a:xfrm>
            <a:prstGeom prst="curvedConnector3">
              <a:avLst/>
            </a:prstGeom>
            <a:ln w="41275">
              <a:solidFill>
                <a:srgbClr val="1A609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or: Curved 10">
              <a:extLst>
                <a:ext uri="{FF2B5EF4-FFF2-40B4-BE49-F238E27FC236}">
                  <a16:creationId xmlns:a16="http://schemas.microsoft.com/office/drawing/2014/main" id="{921F9685-A899-641E-4BB7-A67E7D2785F9}"/>
                </a:ext>
              </a:extLst>
            </p:cNvPr>
            <p:cNvCxnSpPr>
              <a:cxnSpLocks/>
              <a:stCxn id="6" idx="3"/>
              <a:endCxn id="4" idx="1"/>
            </p:cNvCxnSpPr>
            <p:nvPr/>
          </p:nvCxnSpPr>
          <p:spPr>
            <a:xfrm>
              <a:off x="4440168" y="5087354"/>
              <a:ext cx="617721" cy="342900"/>
            </a:xfrm>
            <a:prstGeom prst="curvedConnector3">
              <a:avLst/>
            </a:prstGeom>
            <a:ln w="41275">
              <a:solidFill>
                <a:srgbClr val="1A609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or: Curved 13">
              <a:extLst>
                <a:ext uri="{FF2B5EF4-FFF2-40B4-BE49-F238E27FC236}">
                  <a16:creationId xmlns:a16="http://schemas.microsoft.com/office/drawing/2014/main" id="{8EF6B5D5-BC56-7F99-B0D0-C0ECBA23DEF4}"/>
                </a:ext>
              </a:extLst>
            </p:cNvPr>
            <p:cNvCxnSpPr>
              <a:cxnSpLocks/>
              <a:stCxn id="7" idx="3"/>
              <a:endCxn id="4" idx="1"/>
            </p:cNvCxnSpPr>
            <p:nvPr/>
          </p:nvCxnSpPr>
          <p:spPr>
            <a:xfrm flipV="1">
              <a:off x="4440168" y="5430254"/>
              <a:ext cx="617721" cy="336886"/>
            </a:xfrm>
            <a:prstGeom prst="curvedConnector3">
              <a:avLst/>
            </a:prstGeom>
            <a:ln w="41275">
              <a:solidFill>
                <a:srgbClr val="1A609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or: Curved 16">
              <a:extLst>
                <a:ext uri="{FF2B5EF4-FFF2-40B4-BE49-F238E27FC236}">
                  <a16:creationId xmlns:a16="http://schemas.microsoft.com/office/drawing/2014/main" id="{23D20D8F-8CC1-A9E8-9B49-7FBC4121F253}"/>
                </a:ext>
              </a:extLst>
            </p:cNvPr>
            <p:cNvCxnSpPr>
              <a:cxnSpLocks/>
              <a:stCxn id="8" idx="3"/>
              <a:endCxn id="4" idx="1"/>
            </p:cNvCxnSpPr>
            <p:nvPr/>
          </p:nvCxnSpPr>
          <p:spPr>
            <a:xfrm flipV="1">
              <a:off x="4440168" y="5430254"/>
              <a:ext cx="617721" cy="1016672"/>
            </a:xfrm>
            <a:prstGeom prst="curvedConnector3">
              <a:avLst>
                <a:gd name="adj1" fmla="val 50000"/>
              </a:avLst>
            </a:prstGeom>
            <a:ln w="41275">
              <a:solidFill>
                <a:srgbClr val="1A609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232F977-FDDA-3CC4-66C8-5F79762FCA7A}"/>
                </a:ext>
              </a:extLst>
            </p:cNvPr>
            <p:cNvSpPr/>
            <p:nvPr/>
          </p:nvSpPr>
          <p:spPr>
            <a:xfrm>
              <a:off x="7504410" y="4970047"/>
              <a:ext cx="1828800" cy="914400"/>
            </a:xfrm>
            <a:prstGeom prst="rect">
              <a:avLst/>
            </a:prstGeom>
            <a:solidFill>
              <a:schemeClr val="bg1"/>
            </a:solidFill>
            <a:ln w="41275" cap="flat" cmpd="sng" algn="ctr">
              <a:solidFill>
                <a:schemeClr val="accent3"/>
              </a:solidFill>
              <a:prstDash val="solid"/>
              <a:round/>
              <a:headEnd type="none" w="lg" len="lg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Performance Compliance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0852A38-1C12-EC9C-2F52-9B6A8E59B7F0}"/>
                </a:ext>
              </a:extLst>
            </p:cNvPr>
            <p:cNvCxnSpPr>
              <a:cxnSpLocks/>
              <a:stCxn id="4" idx="3"/>
              <a:endCxn id="22" idx="1"/>
            </p:cNvCxnSpPr>
            <p:nvPr/>
          </p:nvCxnSpPr>
          <p:spPr>
            <a:xfrm flipV="1">
              <a:off x="6886689" y="5427247"/>
              <a:ext cx="617721" cy="3007"/>
            </a:xfrm>
            <a:prstGeom prst="straightConnector1">
              <a:avLst/>
            </a:prstGeom>
            <a:ln w="41275">
              <a:solidFill>
                <a:srgbClr val="1A6094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1788411"/>
      </p:ext>
    </p:extLst>
  </p:cSld>
  <p:clrMapOvr>
    <a:masterClrMapping/>
  </p:clrMapOvr>
</p:sld>
</file>

<file path=ppt/theme/theme1.xml><?xml version="1.0" encoding="utf-8"?>
<a:theme xmlns:a="http://schemas.openxmlformats.org/drawingml/2006/main" name="ORNL Presentation">
  <a:themeElements>
    <a:clrScheme name="ORNL-OCT2024">
      <a:dk1>
        <a:srgbClr val="00454D"/>
      </a:dk1>
      <a:lt1>
        <a:srgbClr val="FFFFFF"/>
      </a:lt1>
      <a:dk2>
        <a:srgbClr val="00662C"/>
      </a:dk2>
      <a:lt2>
        <a:srgbClr val="DBDCDB"/>
      </a:lt2>
      <a:accent1>
        <a:srgbClr val="373A36"/>
      </a:accent1>
      <a:accent2>
        <a:srgbClr val="005776"/>
      </a:accent2>
      <a:accent3>
        <a:srgbClr val="006BA6"/>
      </a:accent3>
      <a:accent4>
        <a:srgbClr val="7DBA00"/>
      </a:accent4>
      <a:accent5>
        <a:srgbClr val="00BDB5"/>
      </a:accent5>
      <a:accent6>
        <a:srgbClr val="00B38F"/>
      </a:accent6>
      <a:hlink>
        <a:srgbClr val="00444D"/>
      </a:hlink>
      <a:folHlink>
        <a:srgbClr val="00662C"/>
      </a:folHlink>
    </a:clrScheme>
    <a:fontScheme name="ORNL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">
      <a:srgbClr val="00662C"/>
    </a:custClr>
    <a:custClr name="ORNL">
      <a:srgbClr val="00454D"/>
    </a:custClr>
    <a:custClr name="ORNL">
      <a:srgbClr val="DBDCD8"/>
    </a:custClr>
    <a:custClr name="ORNL">
      <a:srgbClr val="373A36"/>
    </a:custClr>
    <a:custClr name="ORNL">
      <a:srgbClr val="FFFFFF"/>
    </a:custClr>
    <a:custClr name="ORNL">
      <a:srgbClr val="005776"/>
    </a:custClr>
    <a:custClr name="ORNL">
      <a:srgbClr val="006BA6"/>
    </a:custClr>
    <a:custClr name="ORNL">
      <a:srgbClr val="7DBA00"/>
    </a:custClr>
    <a:custClr name="ORNL">
      <a:srgbClr val="00BDB5"/>
    </a:custClr>
    <a:custClr name="ORNL">
      <a:srgbClr val="00B38F"/>
    </a:custClr>
    <a:custClr name="ORNL">
      <a:srgbClr val="00492E"/>
    </a:custClr>
    <a:custClr name="ORNL">
      <a:srgbClr val="00572E"/>
    </a:custClr>
    <a:custClr name="ORNL">
      <a:srgbClr val="28A351"/>
    </a:custClr>
    <a:custClr name="ORNL">
      <a:srgbClr val="53D170"/>
    </a:custClr>
    <a:custClr name="ORNL">
      <a:srgbClr val="8FEF9C"/>
    </a:custClr>
    <a:custClr name="ORNL">
      <a:srgbClr val="002837"/>
    </a:custClr>
    <a:custClr name="ORNL">
      <a:srgbClr val="003542"/>
    </a:custClr>
    <a:custClr name="ORNL">
      <a:srgbClr val="259194"/>
    </a:custClr>
    <a:custClr name="ORNL">
      <a:srgbClr val="50C9C2"/>
    </a:custClr>
    <a:custClr name="ORNL">
      <a:srgbClr val="8EEDE0"/>
    </a:custClr>
  </a:custClrLst>
  <a:extLst>
    <a:ext uri="{05A4C25C-085E-4340-85A3-A5531E510DB2}">
      <thm15:themeFamily xmlns:thm15="http://schemas.microsoft.com/office/thememl/2012/main" name="ORNL-Presentation-16x9-Template" id="{C32312AB-8576-4A4F-B2E9-D6DA3B029C0E}" vid="{FC0E36EA-FF8D-7D46-8A92-B163893E55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b3dbd43-4c4b-4544-9f8a-0553f9f5f25e}" enabled="0" method="" siteId="{db3dbd43-4c4b-4544-9f8a-0553f9f5f25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ORNL-Presentation-16x9-Template</Template>
  <TotalTime>8512</TotalTime>
  <Words>1665</Words>
  <Application>Microsoft Macintosh PowerPoint</Application>
  <PresentationFormat>Widescreen</PresentationFormat>
  <Paragraphs>233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 Math</vt:lpstr>
      <vt:lpstr>Century Gothic</vt:lpstr>
      <vt:lpstr>Courier New</vt:lpstr>
      <vt:lpstr>Roboto</vt:lpstr>
      <vt:lpstr>Roboto Light</vt:lpstr>
      <vt:lpstr>ORNL Presentation</vt:lpstr>
      <vt:lpstr>Secure Time Synchronization in Power Grids and Network HIL Synchrophasor Testing</vt:lpstr>
      <vt:lpstr>Synchronization is Essential for Power Grid Operation</vt:lpstr>
      <vt:lpstr>Timing &amp; Synchronization Now More Important than Ever</vt:lpstr>
      <vt:lpstr>Timing and Dissemination Today</vt:lpstr>
      <vt:lpstr>GPS Risks and Vulnerabilities are Driving New Investments</vt:lpstr>
      <vt:lpstr>ORNL Timing &amp; Synchronization Test Bed:  Center for Alternative Synchronization and Timing (CAST) </vt:lpstr>
      <vt:lpstr>Accelerating Alternative Timing and Synchronization Modernization for the Grid </vt:lpstr>
      <vt:lpstr>Motivation – The Need for HIL</vt:lpstr>
      <vt:lpstr>Evaluating Resilient Timing for Grid Services</vt:lpstr>
      <vt:lpstr>Architecture of Network Hardware-in-the-Loop Platform </vt:lpstr>
      <vt:lpstr>Architecture of Network Hardware-in-the-Loop Platform </vt:lpstr>
      <vt:lpstr>Time Error Analysis: From PTP Packets to Phasor Measurements</vt:lpstr>
      <vt:lpstr>Time Error Analysis:  Experimental Results</vt:lpstr>
      <vt:lpstr>Time Error Analysis:  Experimental Results</vt:lpstr>
      <vt:lpstr>Time Error Analysis: Experimental Results</vt:lpstr>
      <vt:lpstr>Time Error Analysis: Experimental Results</vt:lpstr>
      <vt:lpstr>HIL Integration with Real-Time Simulator</vt:lpstr>
      <vt:lpstr>Ongoing Experiment: Fully HIL Testing</vt:lpstr>
      <vt:lpstr>Summary and Conclusion</vt:lpstr>
      <vt:lpstr>Information, Collaboration, and Technical Resources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France, Colleen</dc:creator>
  <cp:lastModifiedBy>Olama, Mohammed M.</cp:lastModifiedBy>
  <cp:revision>132</cp:revision>
  <dcterms:created xsi:type="dcterms:W3CDTF">2025-01-21T17:46:03Z</dcterms:created>
  <dcterms:modified xsi:type="dcterms:W3CDTF">2026-05-01T15:24:12Z</dcterms:modified>
</cp:coreProperties>
</file>