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4"/>
  </p:sldMasterIdLst>
  <p:notesMasterIdLst>
    <p:notesMasterId r:id="rId20"/>
  </p:notesMasterIdLst>
  <p:handoutMasterIdLst>
    <p:handoutMasterId r:id="rId21"/>
  </p:handoutMasterIdLst>
  <p:sldIdLst>
    <p:sldId id="2147481337" r:id="rId5"/>
    <p:sldId id="2147481346" r:id="rId6"/>
    <p:sldId id="2147481359" r:id="rId7"/>
    <p:sldId id="2147469125" r:id="rId8"/>
    <p:sldId id="2147481361" r:id="rId9"/>
    <p:sldId id="2147469122" r:id="rId10"/>
    <p:sldId id="2147469123" r:id="rId11"/>
    <p:sldId id="2147481356" r:id="rId12"/>
    <p:sldId id="2147469126" r:id="rId13"/>
    <p:sldId id="2147481362" r:id="rId14"/>
    <p:sldId id="2147481365" r:id="rId15"/>
    <p:sldId id="2147481366" r:id="rId16"/>
    <p:sldId id="2147481367" r:id="rId17"/>
    <p:sldId id="2147481364" r:id="rId18"/>
    <p:sldId id="21474813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C7268054-9442-FC11-F3E5-054433E8F653}" name="Christopher, Carter" initials="" userId="S::8c2@ornl.gov::8d67b619-253e-44c1-8cfc-6fe2611b69cc" providerId="AD"/>
  <p188:author id="{BEF8CA72-6AE8-8AD8-5B9A-8F576BAC3FD5}" name="Janiga, Jaimee" initials="JJ" userId="S::7nj@ornl.gov::c06abe94-9752-4f8c-96a2-49efdf1f6368" providerId="AD"/>
  <p188:author id="{E18B4C8B-4C93-8598-E817-F29D635EB5CC}" name="McCroskey, Katie" initials="MK" userId="S::klq@ornl.gov::1190dd5c-587b-4bec-8f4c-eea4ef91333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DBA00"/>
    <a:srgbClr val="006BA6"/>
    <a:srgbClr val="FF9E1B"/>
    <a:srgbClr val="7DC397"/>
    <a:srgbClr val="ECECEC"/>
    <a:srgbClr val="4E008E"/>
    <a:srgbClr val="B50094"/>
    <a:srgbClr val="FE5000"/>
    <a:srgbClr val="ED9634"/>
    <a:srgbClr val="005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9/26/2025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a:stretch/>
        </p:blipFill>
        <p:spPr>
          <a:xfrm>
            <a:off x="827" y="466"/>
            <a:ext cx="12192000" cy="6856136"/>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6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a:t>Keep up with ORNL’s latest scientific discoveries, economic impacts, and solutions for energy and national security</a:t>
            </a:r>
          </a:p>
        </p:txBody>
      </p:sp>
    </p:spTree>
    <p:extLst>
      <p:ext uri="{BB962C8B-B14F-4D97-AF65-F5344CB8AC3E}">
        <p14:creationId xmlns:p14="http://schemas.microsoft.com/office/powerpoint/2010/main" val="92485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Tree>
    <p:extLst>
      <p:ext uri="{BB962C8B-B14F-4D97-AF65-F5344CB8AC3E}">
        <p14:creationId xmlns:p14="http://schemas.microsoft.com/office/powerpoint/2010/main" val="1478976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85481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841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14295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Image Series Stacked">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41" r:id="rId2"/>
    <p:sldLayoutId id="2147483939" r:id="rId3"/>
    <p:sldLayoutId id="2147483896" r:id="rId4"/>
    <p:sldLayoutId id="2147483927" r:id="rId5"/>
    <p:sldLayoutId id="2147483832" r:id="rId6"/>
    <p:sldLayoutId id="2147483894" r:id="rId7"/>
    <p:sldLayoutId id="2147483829" r:id="rId8"/>
    <p:sldLayoutId id="2147483897" r:id="rId9"/>
    <p:sldLayoutId id="2147483833" r:id="rId10"/>
    <p:sldLayoutId id="2147483952" r:id="rId11"/>
    <p:sldLayoutId id="2147483953" r:id="rId12"/>
    <p:sldLayoutId id="2147483954" r:id="rId13"/>
    <p:sldLayoutId id="2147483955" r:id="rId14"/>
    <p:sldLayoutId id="2147483956" r:id="rId15"/>
    <p:sldLayoutId id="2147483834" r:id="rId16"/>
    <p:sldLayoutId id="2147483940" r:id="rId17"/>
    <p:sldLayoutId id="2147483835" r:id="rId18"/>
    <p:sldLayoutId id="2147483928" r:id="rId19"/>
    <p:sldLayoutId id="2147483906" r:id="rId20"/>
    <p:sldLayoutId id="2147483905" r:id="rId21"/>
    <p:sldLayoutId id="2147483937" r:id="rId22"/>
    <p:sldLayoutId id="2147483947" r:id="rId23"/>
    <p:sldLayoutId id="2147483948" r:id="rId24"/>
    <p:sldLayoutId id="2147483951" r:id="rId25"/>
    <p:sldLayoutId id="2147483949" r:id="rId26"/>
    <p:sldLayoutId id="2147483868" r:id="rId27"/>
    <p:sldLayoutId id="2147483861" r:id="rId28"/>
    <p:sldLayoutId id="2147483930" r:id="rId29"/>
    <p:sldLayoutId id="2147483849" r:id="rId30"/>
    <p:sldLayoutId id="2147483957" r:id="rId31"/>
    <p:sldLayoutId id="2147483958" r:id="rId32"/>
    <p:sldLayoutId id="2147483959" r:id="rId33"/>
    <p:sldLayoutId id="2147483960" r:id="rId34"/>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ast.ornl.gov/"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sz="2000" dirty="0"/>
              <a:t>Comparison of Two-Way Satellite Time and Frequency Transfer (TWSTFT) and PTP over long Distances </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r>
              <a:rPr lang="en-US" dirty="0">
                <a:latin typeface="Roboto"/>
                <a:ea typeface="Roboto"/>
                <a:cs typeface="Roboto"/>
              </a:rPr>
              <a:t>Presented by:</a:t>
            </a:r>
            <a:endParaRPr lang="en-US" dirty="0">
              <a:latin typeface="Roboto"/>
              <a:ea typeface="Roboto"/>
            </a:endParaRPr>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ea typeface="Roboto Light"/>
                <a:cs typeface="Roboto"/>
              </a:rPr>
              <a:t>September 22, 2025</a:t>
            </a:r>
            <a:endParaRPr lang="en-US" dirty="0">
              <a:ea typeface="Roboto Light"/>
            </a:endParaRP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a:xfrm>
            <a:off x="1215450" y="4229459"/>
            <a:ext cx="4523820" cy="1094398"/>
          </a:xfrm>
        </p:spPr>
        <p:txBody>
          <a:bodyPr/>
          <a:lstStyle/>
          <a:p>
            <a:r>
              <a:rPr lang="en-US" dirty="0">
                <a:latin typeface="Roboto Light"/>
                <a:ea typeface="Roboto Light"/>
                <a:cs typeface="Roboto Light"/>
              </a:rPr>
              <a:t>Amir Osman</a:t>
            </a:r>
          </a:p>
          <a:p>
            <a:r>
              <a:rPr lang="en-US" dirty="0">
                <a:latin typeface="Roboto Light"/>
                <a:ea typeface="Roboto Light"/>
              </a:rPr>
              <a:t>Chris Cooper</a:t>
            </a:r>
            <a:endParaRPr lang="en-US" dirty="0"/>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E73A-0AB8-019C-9EED-2D8D69969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08E36C-1496-0D20-BFAD-CAAE894433CB}"/>
              </a:ext>
            </a:extLst>
          </p:cNvPr>
          <p:cNvSpPr>
            <a:spLocks noGrp="1"/>
          </p:cNvSpPr>
          <p:nvPr>
            <p:ph type="title"/>
          </p:nvPr>
        </p:nvSpPr>
        <p:spPr/>
        <p:txBody>
          <a:bodyPr/>
          <a:lstStyle/>
          <a:p>
            <a:r>
              <a:rPr lang="en-US" dirty="0">
                <a:latin typeface="+mj-lt"/>
              </a:rPr>
              <a:t>DOE’s Energy Sciences Network (</a:t>
            </a:r>
            <a:r>
              <a:rPr lang="en-US" dirty="0" err="1">
                <a:latin typeface="+mj-lt"/>
              </a:rPr>
              <a:t>ESNet</a:t>
            </a:r>
            <a:r>
              <a:rPr lang="en-US" dirty="0"/>
              <a:t>) </a:t>
            </a:r>
            <a:r>
              <a:rPr lang="en-US" b="0" dirty="0"/>
              <a:t>OSCARS</a:t>
            </a:r>
            <a:br>
              <a:rPr lang="en-US" b="0" dirty="0"/>
            </a:br>
            <a:endParaRPr lang="en-US" dirty="0"/>
          </a:p>
        </p:txBody>
      </p:sp>
      <p:sp>
        <p:nvSpPr>
          <p:cNvPr id="3" name="Content Placeholder 2">
            <a:extLst>
              <a:ext uri="{FF2B5EF4-FFF2-40B4-BE49-F238E27FC236}">
                <a16:creationId xmlns:a16="http://schemas.microsoft.com/office/drawing/2014/main" id="{B80F6594-C530-DB51-2095-89F3F64FF822}"/>
              </a:ext>
            </a:extLst>
          </p:cNvPr>
          <p:cNvSpPr>
            <a:spLocks noGrp="1"/>
          </p:cNvSpPr>
          <p:nvPr>
            <p:ph idx="1"/>
          </p:nvPr>
        </p:nvSpPr>
        <p:spPr>
          <a:xfrm>
            <a:off x="284347" y="928021"/>
            <a:ext cx="6180293" cy="5786178"/>
          </a:xfrm>
        </p:spPr>
        <p:txBody>
          <a:bodyPr vert="horz" lIns="0" tIns="0" rIns="0" bIns="0" rtlCol="0" anchor="t">
            <a:noAutofit/>
          </a:bodyPr>
          <a:lstStyle/>
          <a:p>
            <a:pPr marL="216535" indent="-216535">
              <a:lnSpc>
                <a:spcPct val="150000"/>
              </a:lnSpc>
            </a:pPr>
            <a:r>
              <a:rPr lang="en-US" sz="2000" dirty="0">
                <a:latin typeface="+mn-lt"/>
              </a:rPr>
              <a:t>Funded by the U.S. Department of Energy (DOE) Office of Science and managed by Lawrence Berkeley National Laboratory, the Energy Sciences Network (ESnet) was created in 1986 to provide dedicated high-performance network connectivity for DOE researchers. </a:t>
            </a:r>
          </a:p>
          <a:p>
            <a:pPr marL="216535" indent="-216535">
              <a:lnSpc>
                <a:spcPct val="150000"/>
              </a:lnSpc>
            </a:pPr>
            <a:r>
              <a:rPr lang="en-US" sz="2000" i="1" dirty="0">
                <a:latin typeface="+mn-lt"/>
              </a:rPr>
              <a:t>ESnet's high-performance network connects 17 national laboratories, 28 user facilities, and 270 research &amp; education and commercial networks.</a:t>
            </a:r>
          </a:p>
          <a:p>
            <a:r>
              <a:rPr lang="en-US" sz="2000" dirty="0">
                <a:latin typeface="+mn-lt"/>
              </a:rPr>
              <a:t>OSCARS </a:t>
            </a:r>
            <a:r>
              <a:rPr lang="en-US" sz="2000" i="1" dirty="0">
                <a:latin typeface="+mn-lt"/>
              </a:rPr>
              <a:t>On-Demand Secure Circuits and Advance Reservation System</a:t>
            </a:r>
            <a:endParaRPr lang="en-US" sz="2000" dirty="0">
              <a:latin typeface="+mn-lt"/>
            </a:endParaRPr>
          </a:p>
          <a:p>
            <a:pPr marL="216535" indent="-216535">
              <a:lnSpc>
                <a:spcPct val="150000"/>
              </a:lnSpc>
            </a:pPr>
            <a:endParaRPr lang="en-US" sz="2000" dirty="0">
              <a:latin typeface="+mn-lt"/>
              <a:ea typeface="Roboto"/>
              <a:cs typeface="Roboto"/>
            </a:endParaRPr>
          </a:p>
        </p:txBody>
      </p:sp>
      <p:pic>
        <p:nvPicPr>
          <p:cNvPr id="1028" name="Picture 4">
            <a:extLst>
              <a:ext uri="{FF2B5EF4-FFF2-40B4-BE49-F238E27FC236}">
                <a16:creationId xmlns:a16="http://schemas.microsoft.com/office/drawing/2014/main" id="{71208FF0-9F2D-6B88-2EB8-C73440E75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380" y="1573161"/>
            <a:ext cx="5825620" cy="37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631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4BCFC-CBEC-6ECE-E857-B2CA631AD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29253-FD51-AB0A-8C17-EE9AE029E5DC}"/>
              </a:ext>
            </a:extLst>
          </p:cNvPr>
          <p:cNvSpPr>
            <a:spLocks noGrp="1"/>
          </p:cNvSpPr>
          <p:nvPr>
            <p:ph type="title"/>
          </p:nvPr>
        </p:nvSpPr>
        <p:spPr>
          <a:xfrm>
            <a:off x="314692" y="365125"/>
            <a:ext cx="11492432" cy="886397"/>
          </a:xfrm>
        </p:spPr>
        <p:txBody>
          <a:bodyPr wrap="square" anchor="t">
            <a:normAutofit/>
          </a:bodyPr>
          <a:lstStyle/>
          <a:p>
            <a:r>
              <a:rPr lang="en-US" dirty="0"/>
              <a:t>ORNL&lt;&gt;INL PTP performance </a:t>
            </a:r>
            <a:br>
              <a:rPr lang="en-US" b="0" dirty="0"/>
            </a:br>
            <a:endParaRPr lang="en-US" dirty="0"/>
          </a:p>
        </p:txBody>
      </p:sp>
      <p:sp>
        <p:nvSpPr>
          <p:cNvPr id="8" name="TextBox 7">
            <a:extLst>
              <a:ext uri="{FF2B5EF4-FFF2-40B4-BE49-F238E27FC236}">
                <a16:creationId xmlns:a16="http://schemas.microsoft.com/office/drawing/2014/main" id="{61C1FD49-EF68-BA72-E981-304CF07F8ACE}"/>
              </a:ext>
            </a:extLst>
          </p:cNvPr>
          <p:cNvSpPr txBox="1"/>
          <p:nvPr/>
        </p:nvSpPr>
        <p:spPr>
          <a:xfrm>
            <a:off x="3325091" y="5962181"/>
            <a:ext cx="5802284" cy="369332"/>
          </a:xfrm>
          <a:prstGeom prst="rect">
            <a:avLst/>
          </a:prstGeom>
          <a:noFill/>
        </p:spPr>
        <p:txBody>
          <a:bodyPr wrap="square" rtlCol="0">
            <a:spAutoFit/>
          </a:bodyPr>
          <a:lstStyle/>
          <a:p>
            <a:r>
              <a:rPr lang="en-US" dirty="0" err="1">
                <a:solidFill>
                  <a:srgbClr val="FFFF00"/>
                </a:solidFill>
                <a:highlight>
                  <a:srgbClr val="006BA6"/>
                </a:highlight>
              </a:rPr>
              <a:t>Esent</a:t>
            </a:r>
            <a:r>
              <a:rPr lang="en-US" dirty="0">
                <a:solidFill>
                  <a:srgbClr val="FFFF00"/>
                </a:solidFill>
                <a:highlight>
                  <a:srgbClr val="006BA6"/>
                </a:highlight>
              </a:rPr>
              <a:t> fiber link between ORNL-NL ~3000 Miles</a:t>
            </a:r>
          </a:p>
        </p:txBody>
      </p:sp>
      <p:pic>
        <p:nvPicPr>
          <p:cNvPr id="12" name="Content Placeholder 11">
            <a:extLst>
              <a:ext uri="{FF2B5EF4-FFF2-40B4-BE49-F238E27FC236}">
                <a16:creationId xmlns:a16="http://schemas.microsoft.com/office/drawing/2014/main" id="{6CFC5928-9D6E-D85C-BE5F-AFA89F18E3C8}"/>
              </a:ext>
            </a:extLst>
          </p:cNvPr>
          <p:cNvPicPr>
            <a:picLocks noGrp="1" noChangeAspect="1"/>
          </p:cNvPicPr>
          <p:nvPr>
            <p:ph idx="1"/>
          </p:nvPr>
        </p:nvPicPr>
        <p:blipFill>
          <a:blip r:embed="rId2"/>
          <a:stretch>
            <a:fillRect/>
          </a:stretch>
        </p:blipFill>
        <p:spPr>
          <a:xfrm>
            <a:off x="1331085" y="1862436"/>
            <a:ext cx="9459645" cy="3858163"/>
          </a:xfrm>
          <a:prstGeom prst="rect">
            <a:avLst/>
          </a:prstGeom>
        </p:spPr>
      </p:pic>
    </p:spTree>
    <p:extLst>
      <p:ext uri="{BB962C8B-B14F-4D97-AF65-F5344CB8AC3E}">
        <p14:creationId xmlns:p14="http://schemas.microsoft.com/office/powerpoint/2010/main" val="343127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E5A2C-DF4E-09F8-BAEB-0BC391C88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1F5F1-4A48-A969-F9BE-B94661245966}"/>
              </a:ext>
            </a:extLst>
          </p:cNvPr>
          <p:cNvSpPr>
            <a:spLocks noGrp="1"/>
          </p:cNvSpPr>
          <p:nvPr>
            <p:ph type="title"/>
          </p:nvPr>
        </p:nvSpPr>
        <p:spPr>
          <a:xfrm>
            <a:off x="314692" y="365125"/>
            <a:ext cx="11492432" cy="886397"/>
          </a:xfrm>
        </p:spPr>
        <p:txBody>
          <a:bodyPr wrap="square" anchor="t">
            <a:normAutofit/>
          </a:bodyPr>
          <a:lstStyle/>
          <a:p>
            <a:r>
              <a:rPr lang="en-US" dirty="0"/>
              <a:t>ORNL&lt;&gt;INL PTP performance </a:t>
            </a:r>
            <a:br>
              <a:rPr lang="en-US" b="0" dirty="0"/>
            </a:br>
            <a:endParaRPr lang="en-US" dirty="0"/>
          </a:p>
        </p:txBody>
      </p:sp>
      <p:sp>
        <p:nvSpPr>
          <p:cNvPr id="8" name="TextBox 7">
            <a:extLst>
              <a:ext uri="{FF2B5EF4-FFF2-40B4-BE49-F238E27FC236}">
                <a16:creationId xmlns:a16="http://schemas.microsoft.com/office/drawing/2014/main" id="{753972EA-C668-75BE-111D-DCCC316C0E0D}"/>
              </a:ext>
            </a:extLst>
          </p:cNvPr>
          <p:cNvSpPr txBox="1"/>
          <p:nvPr/>
        </p:nvSpPr>
        <p:spPr>
          <a:xfrm>
            <a:off x="3325091" y="6035040"/>
            <a:ext cx="5802284" cy="369332"/>
          </a:xfrm>
          <a:prstGeom prst="rect">
            <a:avLst/>
          </a:prstGeom>
          <a:noFill/>
        </p:spPr>
        <p:txBody>
          <a:bodyPr wrap="square" rtlCol="0">
            <a:spAutoFit/>
          </a:bodyPr>
          <a:lstStyle/>
          <a:p>
            <a:r>
              <a:rPr lang="en-US" dirty="0">
                <a:solidFill>
                  <a:srgbClr val="FFFF00"/>
                </a:solidFill>
                <a:highlight>
                  <a:srgbClr val="006BA6"/>
                </a:highlight>
              </a:rPr>
              <a:t>PTP Performance between ORNL&lt;&gt; INL &lt; 1us</a:t>
            </a:r>
          </a:p>
        </p:txBody>
      </p:sp>
      <p:pic>
        <p:nvPicPr>
          <p:cNvPr id="7" name="Content Placeholder 6" descr="Chart, line chart">
            <a:extLst>
              <a:ext uri="{FF2B5EF4-FFF2-40B4-BE49-F238E27FC236}">
                <a16:creationId xmlns:a16="http://schemas.microsoft.com/office/drawing/2014/main" id="{333BDD7F-6962-35B7-C88F-B05CA12E49D2}"/>
              </a:ext>
            </a:extLst>
          </p:cNvPr>
          <p:cNvPicPr>
            <a:picLocks noGrp="1" noChangeAspect="1"/>
          </p:cNvPicPr>
          <p:nvPr>
            <p:ph idx="1"/>
          </p:nvPr>
        </p:nvPicPr>
        <p:blipFill>
          <a:blip r:embed="rId2"/>
          <a:stretch>
            <a:fillRect/>
          </a:stretch>
        </p:blipFill>
        <p:spPr>
          <a:xfrm>
            <a:off x="314692" y="1705511"/>
            <a:ext cx="11489941" cy="3813942"/>
          </a:xfrm>
        </p:spPr>
      </p:pic>
    </p:spTree>
    <p:extLst>
      <p:ext uri="{BB962C8B-B14F-4D97-AF65-F5344CB8AC3E}">
        <p14:creationId xmlns:p14="http://schemas.microsoft.com/office/powerpoint/2010/main" val="3745136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09F4-0A97-6305-0EA7-0CB4FAB089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88CA0-01AE-2522-C57E-D60960DB546D}"/>
              </a:ext>
            </a:extLst>
          </p:cNvPr>
          <p:cNvSpPr>
            <a:spLocks noGrp="1"/>
          </p:cNvSpPr>
          <p:nvPr>
            <p:ph type="title"/>
          </p:nvPr>
        </p:nvSpPr>
        <p:spPr/>
        <p:txBody>
          <a:bodyPr/>
          <a:lstStyle/>
          <a:p>
            <a:r>
              <a:rPr lang="en-US" dirty="0">
                <a:latin typeface="Roboto"/>
                <a:ea typeface="Roboto"/>
                <a:cs typeface="Roboto"/>
              </a:rPr>
              <a:t>Conclusions</a:t>
            </a:r>
            <a:endParaRPr lang="en-US" dirty="0"/>
          </a:p>
        </p:txBody>
      </p:sp>
      <p:sp>
        <p:nvSpPr>
          <p:cNvPr id="3" name="Content Placeholder 2">
            <a:extLst>
              <a:ext uri="{FF2B5EF4-FFF2-40B4-BE49-F238E27FC236}">
                <a16:creationId xmlns:a16="http://schemas.microsoft.com/office/drawing/2014/main" id="{15723A35-42FC-0AFA-1B90-25B853AE871F}"/>
              </a:ext>
            </a:extLst>
          </p:cNvPr>
          <p:cNvSpPr>
            <a:spLocks noGrp="1"/>
          </p:cNvSpPr>
          <p:nvPr>
            <p:ph idx="1"/>
          </p:nvPr>
        </p:nvSpPr>
        <p:spPr>
          <a:xfrm>
            <a:off x="284347" y="928021"/>
            <a:ext cx="6180293" cy="5786178"/>
          </a:xfrm>
        </p:spPr>
        <p:txBody>
          <a:bodyPr vert="horz" lIns="0" tIns="0" rIns="0" bIns="0" rtlCol="0" anchor="t">
            <a:noAutofit/>
          </a:bodyPr>
          <a:lstStyle/>
          <a:p>
            <a:r>
              <a:rPr lang="en-US" dirty="0">
                <a:latin typeface="+mn-lt"/>
              </a:rPr>
              <a:t>TWSTFT is excellent for wide-area synchronization and achieves 10 nanoseconds accuracy</a:t>
            </a:r>
          </a:p>
          <a:p>
            <a:r>
              <a:rPr lang="en-US" dirty="0">
                <a:latin typeface="+mn-lt"/>
              </a:rPr>
              <a:t>PTP can be a strong alternative to GNSS, offering less than 1 microseconds accuracy over long distances</a:t>
            </a:r>
          </a:p>
          <a:p>
            <a:r>
              <a:rPr lang="en-US" dirty="0">
                <a:latin typeface="+mn-lt"/>
              </a:rPr>
              <a:t>CAST can provide synchronization and timing without relying on GNSS</a:t>
            </a:r>
          </a:p>
        </p:txBody>
      </p:sp>
      <p:pic>
        <p:nvPicPr>
          <p:cNvPr id="5" name="Content Placeholder 3">
            <a:extLst>
              <a:ext uri="{FF2B5EF4-FFF2-40B4-BE49-F238E27FC236}">
                <a16:creationId xmlns:a16="http://schemas.microsoft.com/office/drawing/2014/main" id="{E1A443A0-C92F-7C5A-1AC1-11AD856A4218}"/>
              </a:ext>
            </a:extLst>
          </p:cNvPr>
          <p:cNvPicPr>
            <a:picLocks noChangeAspect="1"/>
          </p:cNvPicPr>
          <p:nvPr/>
        </p:nvPicPr>
        <p:blipFill>
          <a:blip r:embed="rId2"/>
          <a:stretch>
            <a:fillRect/>
          </a:stretch>
        </p:blipFill>
        <p:spPr>
          <a:xfrm>
            <a:off x="6549656" y="1429927"/>
            <a:ext cx="5515184" cy="3053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9489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ABA04-176B-E531-0A88-8EF373C2E762}"/>
              </a:ext>
            </a:extLst>
          </p:cNvPr>
          <p:cNvSpPr>
            <a:spLocks noGrp="1"/>
          </p:cNvSpPr>
          <p:nvPr>
            <p:ph type="title"/>
          </p:nvPr>
        </p:nvSpPr>
        <p:spPr/>
        <p:txBody>
          <a:bodyPr/>
          <a:lstStyle/>
          <a:p>
            <a:r>
              <a:rPr lang="en-US" dirty="0"/>
              <a:t>Building a Community through Partnerships &amp; Engagement</a:t>
            </a:r>
          </a:p>
        </p:txBody>
      </p:sp>
      <p:sp>
        <p:nvSpPr>
          <p:cNvPr id="3" name="Content Placeholder 2">
            <a:extLst>
              <a:ext uri="{FF2B5EF4-FFF2-40B4-BE49-F238E27FC236}">
                <a16:creationId xmlns:a16="http://schemas.microsoft.com/office/drawing/2014/main" id="{034C501B-C998-CD5E-258A-E693D1B52099}"/>
              </a:ext>
            </a:extLst>
          </p:cNvPr>
          <p:cNvSpPr>
            <a:spLocks noGrp="1"/>
          </p:cNvSpPr>
          <p:nvPr>
            <p:ph idx="1"/>
          </p:nvPr>
        </p:nvSpPr>
        <p:spPr/>
        <p:txBody>
          <a:bodyPr/>
          <a:lstStyle/>
          <a:p>
            <a:r>
              <a:rPr lang="en-US" dirty="0"/>
              <a:t>Webpage: </a:t>
            </a:r>
            <a:r>
              <a:rPr lang="en-US" dirty="0">
                <a:hlinkClick r:id="rId2"/>
              </a:rPr>
              <a:t>https://cast.ornl.gov</a:t>
            </a:r>
            <a:endParaRPr lang="en-US" dirty="0"/>
          </a:p>
          <a:p>
            <a:endParaRPr lang="en-US" dirty="0"/>
          </a:p>
        </p:txBody>
      </p:sp>
      <p:pic>
        <p:nvPicPr>
          <p:cNvPr id="4" name="Picture 3">
            <a:extLst>
              <a:ext uri="{FF2B5EF4-FFF2-40B4-BE49-F238E27FC236}">
                <a16:creationId xmlns:a16="http://schemas.microsoft.com/office/drawing/2014/main" id="{BED3AECD-D848-A690-3609-4CD0E33BF936}"/>
              </a:ext>
            </a:extLst>
          </p:cNvPr>
          <p:cNvPicPr>
            <a:picLocks noChangeAspect="1"/>
          </p:cNvPicPr>
          <p:nvPr/>
        </p:nvPicPr>
        <p:blipFill>
          <a:blip r:embed="rId3"/>
          <a:stretch>
            <a:fillRect/>
          </a:stretch>
        </p:blipFill>
        <p:spPr>
          <a:xfrm>
            <a:off x="4168877" y="1423341"/>
            <a:ext cx="4844312" cy="5041729"/>
          </a:xfrm>
          <a:prstGeom prst="rect">
            <a:avLst/>
          </a:prstGeom>
        </p:spPr>
      </p:pic>
    </p:spTree>
    <p:extLst>
      <p:ext uri="{BB962C8B-B14F-4D97-AF65-F5344CB8AC3E}">
        <p14:creationId xmlns:p14="http://schemas.microsoft.com/office/powerpoint/2010/main" val="547690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91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9724-9F1E-56CB-5509-7D95FA4E84A1}"/>
              </a:ext>
            </a:extLst>
          </p:cNvPr>
          <p:cNvSpPr>
            <a:spLocks noGrp="1"/>
          </p:cNvSpPr>
          <p:nvPr>
            <p:ph type="title"/>
          </p:nvPr>
        </p:nvSpPr>
        <p:spPr/>
        <p:txBody>
          <a:bodyPr/>
          <a:lstStyle/>
          <a:p>
            <a:r>
              <a:rPr lang="en-US" dirty="0"/>
              <a:t>Center for Alternative Synchronization and Timing (CAST)</a:t>
            </a:r>
            <a:br>
              <a:rPr lang="en-US" dirty="0"/>
            </a:br>
            <a:r>
              <a:rPr lang="en-US" sz="2400" dirty="0">
                <a:solidFill>
                  <a:srgbClr val="FF9E1B"/>
                </a:solidFill>
              </a:rPr>
              <a:t>Integrated Test Bed for Complementary Synchronization Solutions</a:t>
            </a:r>
            <a:endParaRPr lang="en-US" dirty="0"/>
          </a:p>
        </p:txBody>
      </p:sp>
      <p:sp>
        <p:nvSpPr>
          <p:cNvPr id="3" name="Content Placeholder 2">
            <a:extLst>
              <a:ext uri="{FF2B5EF4-FFF2-40B4-BE49-F238E27FC236}">
                <a16:creationId xmlns:a16="http://schemas.microsoft.com/office/drawing/2014/main" id="{25B63D64-E2E9-723F-5BC4-3E4989EFF139}"/>
              </a:ext>
            </a:extLst>
          </p:cNvPr>
          <p:cNvSpPr>
            <a:spLocks noGrp="1"/>
          </p:cNvSpPr>
          <p:nvPr>
            <p:ph sz="half" idx="1"/>
          </p:nvPr>
        </p:nvSpPr>
        <p:spPr/>
        <p:txBody>
          <a:bodyPr/>
          <a:lstStyle/>
          <a:p>
            <a:r>
              <a:rPr lang="en-US" dirty="0"/>
              <a:t>GPS is vulnerable to spoofing and other cyber threats</a:t>
            </a:r>
          </a:p>
          <a:p>
            <a:r>
              <a:rPr lang="en-US" dirty="0"/>
              <a:t>Executive Order 13905 (2020): National Resilience through PNT</a:t>
            </a:r>
          </a:p>
          <a:p>
            <a:r>
              <a:rPr lang="en-US" dirty="0"/>
              <a:t>Alternative timing necessary for a modern grid</a:t>
            </a:r>
          </a:p>
          <a:p>
            <a:endParaRPr lang="en-US" dirty="0"/>
          </a:p>
        </p:txBody>
      </p:sp>
      <p:sp>
        <p:nvSpPr>
          <p:cNvPr id="4" name="Content Placeholder 3">
            <a:extLst>
              <a:ext uri="{FF2B5EF4-FFF2-40B4-BE49-F238E27FC236}">
                <a16:creationId xmlns:a16="http://schemas.microsoft.com/office/drawing/2014/main" id="{BF554A9B-4128-DEFA-3E00-6E495C95ED88}"/>
              </a:ext>
            </a:extLst>
          </p:cNvPr>
          <p:cNvSpPr>
            <a:spLocks noGrp="1"/>
          </p:cNvSpPr>
          <p:nvPr>
            <p:ph sz="half" idx="14"/>
          </p:nvPr>
        </p:nvSpPr>
        <p:spPr/>
        <p:txBody>
          <a:bodyPr/>
          <a:lstStyle/>
          <a:p>
            <a:r>
              <a:rPr lang="en-US" dirty="0"/>
              <a:t>Commercial first</a:t>
            </a:r>
          </a:p>
          <a:p>
            <a:r>
              <a:rPr lang="en-US" dirty="0"/>
              <a:t>Assessing and validating against strict grid requirements</a:t>
            </a:r>
          </a:p>
          <a:p>
            <a:r>
              <a:rPr lang="en-US" dirty="0"/>
              <a:t>Partnerships to improve, refine, and adapt OEM capabilities</a:t>
            </a:r>
          </a:p>
          <a:p>
            <a:r>
              <a:rPr lang="en-US" dirty="0"/>
              <a:t>CRADA with NIST</a:t>
            </a:r>
          </a:p>
          <a:p>
            <a:endParaRPr lang="en-US" dirty="0"/>
          </a:p>
        </p:txBody>
      </p:sp>
      <p:sp>
        <p:nvSpPr>
          <p:cNvPr id="5" name="Content Placeholder 4">
            <a:extLst>
              <a:ext uri="{FF2B5EF4-FFF2-40B4-BE49-F238E27FC236}">
                <a16:creationId xmlns:a16="http://schemas.microsoft.com/office/drawing/2014/main" id="{B4A2E00E-8D37-8F8B-E9E6-6911805B16DA}"/>
              </a:ext>
            </a:extLst>
          </p:cNvPr>
          <p:cNvSpPr>
            <a:spLocks noGrp="1"/>
          </p:cNvSpPr>
          <p:nvPr>
            <p:ph sz="half" idx="16"/>
          </p:nvPr>
        </p:nvSpPr>
        <p:spPr/>
        <p:txBody>
          <a:bodyPr/>
          <a:lstStyle/>
          <a:p>
            <a:r>
              <a:rPr lang="en-US" dirty="0"/>
              <a:t>Test and validate in real-world utility environments</a:t>
            </a:r>
          </a:p>
          <a:p>
            <a:r>
              <a:rPr lang="en-US" dirty="0"/>
              <a:t>Partnerships with NIST, multiple national labs, multiple PMAs, multiple utilities</a:t>
            </a:r>
          </a:p>
          <a:p>
            <a:r>
              <a:rPr lang="en-US" dirty="0"/>
              <a:t>Documenting and publishing best practices</a:t>
            </a:r>
          </a:p>
        </p:txBody>
      </p:sp>
      <p:sp>
        <p:nvSpPr>
          <p:cNvPr id="6" name="Text Placeholder 5">
            <a:extLst>
              <a:ext uri="{FF2B5EF4-FFF2-40B4-BE49-F238E27FC236}">
                <a16:creationId xmlns:a16="http://schemas.microsoft.com/office/drawing/2014/main" id="{8EC8933B-7719-2DF2-F5E7-526CADDF1DCD}"/>
              </a:ext>
            </a:extLst>
          </p:cNvPr>
          <p:cNvSpPr>
            <a:spLocks noGrp="1"/>
          </p:cNvSpPr>
          <p:nvPr>
            <p:ph type="body" sz="quarter" idx="13"/>
          </p:nvPr>
        </p:nvSpPr>
        <p:spPr>
          <a:xfrm>
            <a:off x="314691" y="1421177"/>
            <a:ext cx="3646421" cy="649502"/>
          </a:xfrm>
        </p:spPr>
        <p:txBody>
          <a:bodyPr/>
          <a:lstStyle/>
          <a:p>
            <a:r>
              <a:rPr lang="en-US" dirty="0"/>
              <a:t>National Security &amp; Modernization Imperative</a:t>
            </a:r>
          </a:p>
          <a:p>
            <a:endParaRPr lang="en-US" dirty="0"/>
          </a:p>
        </p:txBody>
      </p:sp>
      <p:sp>
        <p:nvSpPr>
          <p:cNvPr id="7" name="Text Placeholder 6">
            <a:extLst>
              <a:ext uri="{FF2B5EF4-FFF2-40B4-BE49-F238E27FC236}">
                <a16:creationId xmlns:a16="http://schemas.microsoft.com/office/drawing/2014/main" id="{DC2C65C4-EC5F-A8FE-17F7-E2B3292DD02E}"/>
              </a:ext>
            </a:extLst>
          </p:cNvPr>
          <p:cNvSpPr>
            <a:spLocks noGrp="1"/>
          </p:cNvSpPr>
          <p:nvPr>
            <p:ph type="body" sz="quarter" idx="15"/>
          </p:nvPr>
        </p:nvSpPr>
        <p:spPr>
          <a:xfrm>
            <a:off x="4231283" y="1421177"/>
            <a:ext cx="3646421" cy="649501"/>
          </a:xfrm>
        </p:spPr>
        <p:txBody>
          <a:bodyPr/>
          <a:lstStyle/>
          <a:p>
            <a:r>
              <a:rPr lang="en-US" dirty="0"/>
              <a:t>One-of-a-Kind Testbed with Dozens of Partnerships</a:t>
            </a:r>
          </a:p>
        </p:txBody>
      </p:sp>
      <p:sp>
        <p:nvSpPr>
          <p:cNvPr id="8" name="Text Placeholder 7">
            <a:extLst>
              <a:ext uri="{FF2B5EF4-FFF2-40B4-BE49-F238E27FC236}">
                <a16:creationId xmlns:a16="http://schemas.microsoft.com/office/drawing/2014/main" id="{65131CAA-4DD5-92BD-D671-CA6B52FB6C45}"/>
              </a:ext>
            </a:extLst>
          </p:cNvPr>
          <p:cNvSpPr>
            <a:spLocks noGrp="1"/>
          </p:cNvSpPr>
          <p:nvPr>
            <p:ph type="body" sz="quarter" idx="17"/>
          </p:nvPr>
        </p:nvSpPr>
        <p:spPr>
          <a:xfrm>
            <a:off x="8159995" y="1421177"/>
            <a:ext cx="3646421" cy="649501"/>
          </a:xfrm>
        </p:spPr>
        <p:txBody>
          <a:bodyPr/>
          <a:lstStyle/>
          <a:p>
            <a:r>
              <a:rPr lang="en-US" dirty="0"/>
              <a:t>Established Capacity for Transition to Utilities</a:t>
            </a:r>
          </a:p>
          <a:p>
            <a:endParaRPr lang="en-US" dirty="0"/>
          </a:p>
        </p:txBody>
      </p:sp>
      <p:pic>
        <p:nvPicPr>
          <p:cNvPr id="9" name="Picture 8">
            <a:extLst>
              <a:ext uri="{FF2B5EF4-FFF2-40B4-BE49-F238E27FC236}">
                <a16:creationId xmlns:a16="http://schemas.microsoft.com/office/drawing/2014/main" id="{FF77119F-DDD5-DD7A-FBD7-C5A9E8894C19}"/>
              </a:ext>
            </a:extLst>
          </p:cNvPr>
          <p:cNvPicPr>
            <a:picLocks noChangeAspect="1"/>
          </p:cNvPicPr>
          <p:nvPr/>
        </p:nvPicPr>
        <p:blipFill rotWithShape="1">
          <a:blip r:embed="rId2"/>
          <a:srcRect l="12929" t="28031" r="12469" b="29539"/>
          <a:stretch/>
        </p:blipFill>
        <p:spPr>
          <a:xfrm>
            <a:off x="3354430" y="4354747"/>
            <a:ext cx="5695807" cy="2503253"/>
          </a:xfrm>
          <a:prstGeom prst="rect">
            <a:avLst/>
          </a:prstGeom>
          <a:solidFill>
            <a:schemeClr val="bg1"/>
          </a:solidFill>
        </p:spPr>
      </p:pic>
    </p:spTree>
    <p:extLst>
      <p:ext uri="{BB962C8B-B14F-4D97-AF65-F5344CB8AC3E}">
        <p14:creationId xmlns:p14="http://schemas.microsoft.com/office/powerpoint/2010/main" val="77817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1568B39-6C21-FF71-283B-3CA1A400D999}"/>
              </a:ext>
            </a:extLst>
          </p:cNvPr>
          <p:cNvPicPr>
            <a:picLocks noGrp="1" noChangeAspect="1"/>
          </p:cNvPicPr>
          <p:nvPr>
            <p:ph type="pic" sz="quarter" idx="13"/>
          </p:nvPr>
        </p:nvPicPr>
        <p:blipFill>
          <a:blip r:embed="rId2"/>
          <a:srcRect l="22501" r="22501"/>
          <a:stretch>
            <a:fillRect/>
          </a:stretch>
        </p:blipFill>
        <p:spPr/>
      </p:pic>
      <p:sp>
        <p:nvSpPr>
          <p:cNvPr id="3" name="Title 2">
            <a:extLst>
              <a:ext uri="{FF2B5EF4-FFF2-40B4-BE49-F238E27FC236}">
                <a16:creationId xmlns:a16="http://schemas.microsoft.com/office/drawing/2014/main" id="{445F7AFF-742F-08CA-2D82-9EE1C940351D}"/>
              </a:ext>
            </a:extLst>
          </p:cNvPr>
          <p:cNvSpPr>
            <a:spLocks noGrp="1"/>
          </p:cNvSpPr>
          <p:nvPr>
            <p:ph type="title"/>
          </p:nvPr>
        </p:nvSpPr>
        <p:spPr/>
        <p:txBody>
          <a:bodyPr/>
          <a:lstStyle/>
          <a:p>
            <a:r>
              <a:rPr lang="en-US"/>
              <a:t>CAST: Enabling Grid Resilience through Timing &amp; Synchronization</a:t>
            </a:r>
          </a:p>
        </p:txBody>
      </p:sp>
      <p:sp>
        <p:nvSpPr>
          <p:cNvPr id="4" name="Content Placeholder 3">
            <a:extLst>
              <a:ext uri="{FF2B5EF4-FFF2-40B4-BE49-F238E27FC236}">
                <a16:creationId xmlns:a16="http://schemas.microsoft.com/office/drawing/2014/main" id="{53C3E2F2-0F27-B84B-C24E-F2AE481EBBD9}"/>
              </a:ext>
            </a:extLst>
          </p:cNvPr>
          <p:cNvSpPr>
            <a:spLocks noGrp="1"/>
          </p:cNvSpPr>
          <p:nvPr>
            <p:ph sz="half" idx="1"/>
          </p:nvPr>
        </p:nvSpPr>
        <p:spPr>
          <a:xfrm>
            <a:off x="314693" y="2514601"/>
            <a:ext cx="4986650" cy="3756990"/>
          </a:xfrm>
        </p:spPr>
        <p:txBody>
          <a:bodyPr/>
          <a:lstStyle/>
          <a:p>
            <a:r>
              <a:rPr lang="en-US" sz="1800" dirty="0"/>
              <a:t>Perform </a:t>
            </a:r>
            <a:r>
              <a:rPr lang="en-US" sz="1800" b="1" dirty="0"/>
              <a:t>R&amp;D</a:t>
            </a:r>
            <a:r>
              <a:rPr lang="en-US" sz="1800" dirty="0"/>
              <a:t> and provide </a:t>
            </a:r>
            <a:r>
              <a:rPr lang="en-US" sz="1800" b="1" dirty="0"/>
              <a:t>technical assistance </a:t>
            </a:r>
            <a:r>
              <a:rPr lang="en-US" sz="1800" dirty="0"/>
              <a:t>on the implementation of alternative timing solutions</a:t>
            </a:r>
          </a:p>
          <a:p>
            <a:r>
              <a:rPr lang="en-US" sz="1800" dirty="0">
                <a:latin typeface="+mn-lt"/>
              </a:rPr>
              <a:t>Test, evaluate, and document the capabilities and limitations of today’s technology for </a:t>
            </a:r>
            <a:r>
              <a:rPr lang="en-US" sz="1800" b="1" dirty="0">
                <a:latin typeface="+mn-lt"/>
              </a:rPr>
              <a:t>augmenting GPS </a:t>
            </a:r>
            <a:r>
              <a:rPr lang="en-US" sz="1800" dirty="0">
                <a:latin typeface="+mn-lt"/>
              </a:rPr>
              <a:t>time</a:t>
            </a:r>
          </a:p>
          <a:p>
            <a:r>
              <a:rPr lang="en-US" sz="1800" dirty="0">
                <a:latin typeface="+mn-lt"/>
              </a:rPr>
              <a:t>Design and test resilient timing architectures that:</a:t>
            </a:r>
          </a:p>
          <a:p>
            <a:pPr marL="285750" indent="-285750">
              <a:lnSpc>
                <a:spcPct val="100000"/>
              </a:lnSpc>
              <a:spcBef>
                <a:spcPts val="0"/>
              </a:spcBef>
              <a:buFont typeface="Arial" panose="020B0604020202020204" pitchFamily="34" charset="0"/>
              <a:buChar char="•"/>
            </a:pPr>
            <a:r>
              <a:rPr lang="en-US" sz="1400" b="1" dirty="0">
                <a:latin typeface="+mn-lt"/>
              </a:rPr>
              <a:t>Use COTS </a:t>
            </a:r>
            <a:r>
              <a:rPr lang="en-US" sz="1400" dirty="0">
                <a:latin typeface="+mn-lt"/>
              </a:rPr>
              <a:t>capabilities</a:t>
            </a:r>
          </a:p>
          <a:p>
            <a:pPr marL="285750" indent="-285750">
              <a:lnSpc>
                <a:spcPct val="100000"/>
              </a:lnSpc>
              <a:spcBef>
                <a:spcPts val="0"/>
              </a:spcBef>
              <a:buFont typeface="Arial" panose="020B0604020202020204" pitchFamily="34" charset="0"/>
              <a:buChar char="•"/>
            </a:pPr>
            <a:r>
              <a:rPr lang="en-US" sz="1400" b="1" dirty="0">
                <a:latin typeface="+mn-lt"/>
              </a:rPr>
              <a:t>Easily integrate </a:t>
            </a:r>
            <a:r>
              <a:rPr lang="en-US" sz="1400" dirty="0">
                <a:latin typeface="+mn-lt"/>
              </a:rPr>
              <a:t>into existing technical environments (federal, utility)</a:t>
            </a:r>
          </a:p>
          <a:p>
            <a:pPr marL="285750" indent="-285750">
              <a:lnSpc>
                <a:spcPct val="100000"/>
              </a:lnSpc>
              <a:spcBef>
                <a:spcPts val="0"/>
              </a:spcBef>
              <a:buFont typeface="Arial" panose="020B0604020202020204" pitchFamily="34" charset="0"/>
              <a:buChar char="•"/>
            </a:pPr>
            <a:r>
              <a:rPr lang="en-US" sz="1400" dirty="0">
                <a:latin typeface="+mn-lt"/>
              </a:rPr>
              <a:t>Drive </a:t>
            </a:r>
            <a:r>
              <a:rPr lang="en-US" sz="1400" b="1" dirty="0">
                <a:latin typeface="+mn-lt"/>
              </a:rPr>
              <a:t>reliable and economical scaling </a:t>
            </a:r>
            <a:r>
              <a:rPr lang="en-US" sz="1400" dirty="0">
                <a:latin typeface="+mn-lt"/>
              </a:rPr>
              <a:t>to large geographic areas</a:t>
            </a:r>
          </a:p>
          <a:p>
            <a:pPr marL="285750" indent="-285750">
              <a:lnSpc>
                <a:spcPct val="100000"/>
              </a:lnSpc>
              <a:spcBef>
                <a:spcPts val="0"/>
              </a:spcBef>
              <a:buFont typeface="Arial" panose="020B0604020202020204" pitchFamily="34" charset="0"/>
              <a:buChar char="•"/>
            </a:pPr>
            <a:r>
              <a:rPr lang="en-US" sz="1400" b="1" dirty="0">
                <a:latin typeface="+mn-lt"/>
              </a:rPr>
              <a:t>Ensure security </a:t>
            </a:r>
            <a:r>
              <a:rPr lang="en-US" sz="1400" dirty="0">
                <a:latin typeface="+mn-lt"/>
              </a:rPr>
              <a:t>and resistance to cyber intrusion</a:t>
            </a:r>
          </a:p>
          <a:p>
            <a:endParaRPr lang="en-US" sz="1800" dirty="0">
              <a:latin typeface="+mn-lt"/>
            </a:endParaRPr>
          </a:p>
        </p:txBody>
      </p:sp>
    </p:spTree>
    <p:extLst>
      <p:ext uri="{BB962C8B-B14F-4D97-AF65-F5344CB8AC3E}">
        <p14:creationId xmlns:p14="http://schemas.microsoft.com/office/powerpoint/2010/main" val="1785574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69CE-DF7A-7C28-C734-1527931BBA81}"/>
              </a:ext>
            </a:extLst>
          </p:cNvPr>
          <p:cNvSpPr>
            <a:spLocks noGrp="1"/>
          </p:cNvSpPr>
          <p:nvPr>
            <p:ph type="title"/>
          </p:nvPr>
        </p:nvSpPr>
        <p:spPr>
          <a:xfrm>
            <a:off x="459265" y="239343"/>
            <a:ext cx="11425236" cy="978729"/>
          </a:xfrm>
        </p:spPr>
        <p:txBody>
          <a:bodyPr/>
          <a:lstStyle/>
          <a:p>
            <a:r>
              <a:rPr lang="en-US"/>
              <a:t>Comparison of Two-Way Satellite Time and Frequency Transfer (TWSTFT) and PTP over long Distances </a:t>
            </a:r>
          </a:p>
        </p:txBody>
      </p:sp>
      <p:sp>
        <p:nvSpPr>
          <p:cNvPr id="4" name="TextBox 3">
            <a:extLst>
              <a:ext uri="{FF2B5EF4-FFF2-40B4-BE49-F238E27FC236}">
                <a16:creationId xmlns:a16="http://schemas.microsoft.com/office/drawing/2014/main" id="{7FF614BC-3390-3B5C-5487-8ADAE95CBE3E}"/>
              </a:ext>
            </a:extLst>
          </p:cNvPr>
          <p:cNvSpPr txBox="1"/>
          <p:nvPr/>
        </p:nvSpPr>
        <p:spPr>
          <a:xfrm>
            <a:off x="4012461" y="1381465"/>
            <a:ext cx="36164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Roboto"/>
                <a:cs typeface="Roboto"/>
              </a:rPr>
              <a:t>Geostationary Satellite</a:t>
            </a:r>
            <a:endParaRPr lang="en-US" dirty="0">
              <a:ea typeface="Roboto"/>
              <a:cs typeface="Roboto"/>
            </a:endParaRPr>
          </a:p>
        </p:txBody>
      </p:sp>
      <p:pic>
        <p:nvPicPr>
          <p:cNvPr id="5" name="Picture 4" descr="A diagram of a satellite connection&#10;&#10;Description automatically generated with medium confidence">
            <a:extLst>
              <a:ext uri="{FF2B5EF4-FFF2-40B4-BE49-F238E27FC236}">
                <a16:creationId xmlns:a16="http://schemas.microsoft.com/office/drawing/2014/main" id="{84CE70F5-E4D6-A00B-B3E0-6F8CF4EBB674}"/>
              </a:ext>
            </a:extLst>
          </p:cNvPr>
          <p:cNvPicPr>
            <a:picLocks noChangeAspect="1"/>
          </p:cNvPicPr>
          <p:nvPr/>
        </p:nvPicPr>
        <p:blipFill>
          <a:blip r:embed="rId2" cstate="print">
            <a:extLst>
              <a:ext uri="{28A0092B-C50C-407E-A947-70E740481C1C}">
                <a14:useLocalDpi xmlns:a14="http://schemas.microsoft.com/office/drawing/2010/main" val="0"/>
              </a:ext>
            </a:extLst>
          </a:blip>
          <a:srcRect t="11442" r="2" b="831"/>
          <a:stretch/>
        </p:blipFill>
        <p:spPr bwMode="auto">
          <a:xfrm>
            <a:off x="1573162" y="2023503"/>
            <a:ext cx="8495070" cy="4414625"/>
          </a:xfrm>
          <a:prstGeom prst="rect">
            <a:avLst/>
          </a:prstGeom>
          <a:noFill/>
        </p:spPr>
      </p:pic>
      <p:pic>
        <p:nvPicPr>
          <p:cNvPr id="8" name="Picture 7">
            <a:extLst>
              <a:ext uri="{FF2B5EF4-FFF2-40B4-BE49-F238E27FC236}">
                <a16:creationId xmlns:a16="http://schemas.microsoft.com/office/drawing/2014/main" id="{9D498993-1EFB-D926-6FDA-ECB35B528844}"/>
              </a:ext>
            </a:extLst>
          </p:cNvPr>
          <p:cNvPicPr>
            <a:picLocks noChangeAspect="1"/>
          </p:cNvPicPr>
          <p:nvPr/>
        </p:nvPicPr>
        <p:blipFill>
          <a:blip r:embed="rId3"/>
          <a:stretch>
            <a:fillRect/>
          </a:stretch>
        </p:blipFill>
        <p:spPr>
          <a:xfrm>
            <a:off x="5374740" y="1914190"/>
            <a:ext cx="797143" cy="610798"/>
          </a:xfrm>
          <a:prstGeom prst="rect">
            <a:avLst/>
          </a:prstGeom>
        </p:spPr>
      </p:pic>
      <p:sp>
        <p:nvSpPr>
          <p:cNvPr id="14" name="TextBox 13">
            <a:extLst>
              <a:ext uri="{FF2B5EF4-FFF2-40B4-BE49-F238E27FC236}">
                <a16:creationId xmlns:a16="http://schemas.microsoft.com/office/drawing/2014/main" id="{90E4B3C5-6C39-75EB-FD0A-76797C6AC45E}"/>
              </a:ext>
            </a:extLst>
          </p:cNvPr>
          <p:cNvSpPr txBox="1"/>
          <p:nvPr/>
        </p:nvSpPr>
        <p:spPr>
          <a:xfrm>
            <a:off x="2379406" y="6064503"/>
            <a:ext cx="6764594" cy="646331"/>
          </a:xfrm>
          <a:prstGeom prst="rect">
            <a:avLst/>
          </a:prstGeom>
          <a:solidFill>
            <a:schemeClr val="accent2"/>
          </a:solidFill>
        </p:spPr>
        <p:txBody>
          <a:bodyPr wrap="square">
            <a:spAutoFit/>
          </a:bodyPr>
          <a:lstStyle/>
          <a:p>
            <a:r>
              <a:rPr lang="x-none" dirty="0"/>
              <a:t>Figure shows the details on the TWSTFT setup between ORNL and INL as well as PTP over ESnet for the comparison purpose.</a:t>
            </a:r>
            <a:endParaRPr lang="en-US" dirty="0"/>
          </a:p>
        </p:txBody>
      </p:sp>
    </p:spTree>
    <p:extLst>
      <p:ext uri="{BB962C8B-B14F-4D97-AF65-F5344CB8AC3E}">
        <p14:creationId xmlns:p14="http://schemas.microsoft.com/office/powerpoint/2010/main" val="2153698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CDBDE-9730-A11C-0D10-CFF721CD8D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CA6AE8-93F6-0033-883F-8325280E05A2}"/>
              </a:ext>
            </a:extLst>
          </p:cNvPr>
          <p:cNvSpPr>
            <a:spLocks noGrp="1"/>
          </p:cNvSpPr>
          <p:nvPr>
            <p:ph type="title"/>
          </p:nvPr>
        </p:nvSpPr>
        <p:spPr>
          <a:xfrm>
            <a:off x="429768" y="274320"/>
            <a:ext cx="11425236" cy="978729"/>
          </a:xfrm>
        </p:spPr>
        <p:txBody>
          <a:bodyPr/>
          <a:lstStyle/>
          <a:p>
            <a:r>
              <a:rPr lang="en-US">
                <a:latin typeface="Roboto"/>
                <a:ea typeface="Roboto"/>
                <a:cs typeface="Roboto"/>
              </a:rPr>
              <a:t>Two-Way Satellite Time and Frequency Transfer (TWSTFT): Why is it Important?</a:t>
            </a:r>
          </a:p>
        </p:txBody>
      </p:sp>
      <p:sp>
        <p:nvSpPr>
          <p:cNvPr id="6" name="TextBox 5">
            <a:extLst>
              <a:ext uri="{FF2B5EF4-FFF2-40B4-BE49-F238E27FC236}">
                <a16:creationId xmlns:a16="http://schemas.microsoft.com/office/drawing/2014/main" id="{DB61DEBE-4CDA-E3A4-2FC6-5A19B9E0FF58}"/>
              </a:ext>
            </a:extLst>
          </p:cNvPr>
          <p:cNvSpPr txBox="1"/>
          <p:nvPr/>
        </p:nvSpPr>
        <p:spPr>
          <a:xfrm>
            <a:off x="134208" y="1252933"/>
            <a:ext cx="5450313" cy="4745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buFont typeface="Arial"/>
              <a:buChar char="•"/>
            </a:pPr>
            <a:r>
              <a:rPr lang="en-US" sz="2400">
                <a:latin typeface="Roboto"/>
                <a:ea typeface="Calibri"/>
                <a:cs typeface="Arial"/>
              </a:rPr>
              <a:t>Ability to synchronize timing systems over a large geographic area where traditional terrestrial communications mediums may either not be available or may not be practical from a performance standpoint.  </a:t>
            </a:r>
          </a:p>
          <a:p>
            <a:pPr marL="285750" indent="-285750">
              <a:lnSpc>
                <a:spcPct val="90000"/>
              </a:lnSpc>
              <a:buFont typeface="Arial"/>
              <a:buChar char="•"/>
            </a:pPr>
            <a:endParaRPr lang="en-US" sz="2400" dirty="0">
              <a:latin typeface="Roboto"/>
              <a:ea typeface="Calibri"/>
              <a:cs typeface="Arial"/>
            </a:endParaRPr>
          </a:p>
          <a:p>
            <a:pPr marL="285750" indent="-285750">
              <a:lnSpc>
                <a:spcPct val="90000"/>
              </a:lnSpc>
              <a:buFont typeface="Arial"/>
              <a:buChar char="•"/>
            </a:pPr>
            <a:r>
              <a:rPr lang="en-US" sz="2400" dirty="0">
                <a:latin typeface="Roboto"/>
                <a:ea typeface="Calibri"/>
                <a:cs typeface="Arial"/>
              </a:rPr>
              <a:t>Pros: good timing accuracy (less than 50 ns) over large geographic areas and ability to synchronize multiple sites </a:t>
            </a:r>
          </a:p>
          <a:p>
            <a:pPr marL="285750" indent="-285750">
              <a:lnSpc>
                <a:spcPct val="90000"/>
              </a:lnSpc>
              <a:buFont typeface="Arial"/>
              <a:buChar char="•"/>
            </a:pPr>
            <a:endParaRPr lang="en-US" sz="2400" dirty="0">
              <a:latin typeface="Roboto"/>
              <a:ea typeface="Calibri"/>
              <a:cs typeface="Arial"/>
            </a:endParaRPr>
          </a:p>
          <a:p>
            <a:pPr marL="285750" indent="-285750">
              <a:lnSpc>
                <a:spcPct val="90000"/>
              </a:lnSpc>
              <a:buFont typeface="Arial"/>
              <a:buChar char="•"/>
            </a:pPr>
            <a:r>
              <a:rPr lang="en-US" sz="2400" dirty="0">
                <a:latin typeface="Roboto"/>
                <a:ea typeface="Calibri"/>
                <a:cs typeface="Arial"/>
              </a:rPr>
              <a:t>Cons: cost and complicated setup</a:t>
            </a:r>
            <a:endParaRPr lang="en-US" sz="2400" dirty="0">
              <a:latin typeface="Roboto"/>
              <a:ea typeface="Roboto"/>
              <a:cs typeface="Roboto"/>
            </a:endParaRPr>
          </a:p>
        </p:txBody>
      </p:sp>
      <p:pic>
        <p:nvPicPr>
          <p:cNvPr id="3" name="Picture 2">
            <a:extLst>
              <a:ext uri="{FF2B5EF4-FFF2-40B4-BE49-F238E27FC236}">
                <a16:creationId xmlns:a16="http://schemas.microsoft.com/office/drawing/2014/main" id="{158CC9E8-803E-CD93-E201-BF63881B0896}"/>
              </a:ext>
            </a:extLst>
          </p:cNvPr>
          <p:cNvPicPr>
            <a:picLocks noChangeAspect="1"/>
          </p:cNvPicPr>
          <p:nvPr/>
        </p:nvPicPr>
        <p:blipFill>
          <a:blip r:embed="rId2"/>
          <a:stretch>
            <a:fillRect/>
          </a:stretch>
        </p:blipFill>
        <p:spPr>
          <a:xfrm>
            <a:off x="5442747" y="1258063"/>
            <a:ext cx="6277063" cy="5267580"/>
          </a:xfrm>
          <a:prstGeom prst="rect">
            <a:avLst/>
          </a:prstGeom>
        </p:spPr>
      </p:pic>
      <p:sp>
        <p:nvSpPr>
          <p:cNvPr id="4" name="TextBox 3">
            <a:extLst>
              <a:ext uri="{FF2B5EF4-FFF2-40B4-BE49-F238E27FC236}">
                <a16:creationId xmlns:a16="http://schemas.microsoft.com/office/drawing/2014/main" id="{CB00B747-0BF3-C441-61CF-C92690EC9EF8}"/>
              </a:ext>
            </a:extLst>
          </p:cNvPr>
          <p:cNvSpPr txBox="1"/>
          <p:nvPr/>
        </p:nvSpPr>
        <p:spPr>
          <a:xfrm>
            <a:off x="6779419" y="1257904"/>
            <a:ext cx="36164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Roboto"/>
                <a:cs typeface="Roboto"/>
              </a:rPr>
              <a:t>Geostationary Satellite</a:t>
            </a:r>
            <a:endParaRPr lang="en-US">
              <a:ea typeface="Roboto"/>
              <a:cs typeface="Roboto"/>
            </a:endParaRPr>
          </a:p>
        </p:txBody>
      </p:sp>
    </p:spTree>
    <p:extLst>
      <p:ext uri="{BB962C8B-B14F-4D97-AF65-F5344CB8AC3E}">
        <p14:creationId xmlns:p14="http://schemas.microsoft.com/office/powerpoint/2010/main" val="241117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36C2D0-6EFF-2B7C-2555-579C4C8DFA3C}"/>
              </a:ext>
            </a:extLst>
          </p:cNvPr>
          <p:cNvPicPr>
            <a:picLocks noGrp="1" noChangeAspect="1"/>
          </p:cNvPicPr>
          <p:nvPr>
            <p:ph idx="1"/>
          </p:nvPr>
        </p:nvPicPr>
        <p:blipFill>
          <a:blip r:embed="rId2"/>
          <a:stretch>
            <a:fillRect/>
          </a:stretch>
        </p:blipFill>
        <p:spPr>
          <a:xfrm>
            <a:off x="6794171" y="4359803"/>
            <a:ext cx="3125500" cy="2495500"/>
          </a:xfrm>
          <a:prstGeom prst="rect">
            <a:avLst/>
          </a:prstGeom>
        </p:spPr>
      </p:pic>
      <p:pic>
        <p:nvPicPr>
          <p:cNvPr id="5" name="Picture 4">
            <a:extLst>
              <a:ext uri="{FF2B5EF4-FFF2-40B4-BE49-F238E27FC236}">
                <a16:creationId xmlns:a16="http://schemas.microsoft.com/office/drawing/2014/main" id="{92BF0786-F3FF-EF81-7EBB-87E7786CCF66}"/>
              </a:ext>
            </a:extLst>
          </p:cNvPr>
          <p:cNvPicPr>
            <a:picLocks noChangeAspect="1"/>
          </p:cNvPicPr>
          <p:nvPr/>
        </p:nvPicPr>
        <p:blipFill>
          <a:blip r:embed="rId3"/>
          <a:stretch>
            <a:fillRect/>
          </a:stretch>
        </p:blipFill>
        <p:spPr>
          <a:xfrm>
            <a:off x="9914059" y="4310511"/>
            <a:ext cx="2291614" cy="2544643"/>
          </a:xfrm>
          <a:prstGeom prst="rect">
            <a:avLst/>
          </a:prstGeom>
        </p:spPr>
      </p:pic>
      <p:pic>
        <p:nvPicPr>
          <p:cNvPr id="7" name="Picture 6" descr="Diagram&#10;&#10;AI-generated content may be incorrect.">
            <a:extLst>
              <a:ext uri="{FF2B5EF4-FFF2-40B4-BE49-F238E27FC236}">
                <a16:creationId xmlns:a16="http://schemas.microsoft.com/office/drawing/2014/main" id="{660296EA-B91F-5ABA-2665-71FEEBAC2BFA}"/>
              </a:ext>
            </a:extLst>
          </p:cNvPr>
          <p:cNvPicPr>
            <a:picLocks noChangeAspect="1"/>
          </p:cNvPicPr>
          <p:nvPr/>
        </p:nvPicPr>
        <p:blipFill>
          <a:blip r:embed="rId4"/>
          <a:stretch>
            <a:fillRect/>
          </a:stretch>
        </p:blipFill>
        <p:spPr>
          <a:xfrm>
            <a:off x="6788634" y="5616"/>
            <a:ext cx="5396316" cy="4295671"/>
          </a:xfrm>
          <a:prstGeom prst="rect">
            <a:avLst/>
          </a:prstGeom>
        </p:spPr>
      </p:pic>
      <p:sp>
        <p:nvSpPr>
          <p:cNvPr id="8" name="TextBox 7">
            <a:extLst>
              <a:ext uri="{FF2B5EF4-FFF2-40B4-BE49-F238E27FC236}">
                <a16:creationId xmlns:a16="http://schemas.microsoft.com/office/drawing/2014/main" id="{6D725B2E-0049-481A-B97E-CE5F3A04101F}"/>
              </a:ext>
            </a:extLst>
          </p:cNvPr>
          <p:cNvSpPr txBox="1"/>
          <p:nvPr/>
        </p:nvSpPr>
        <p:spPr>
          <a:xfrm>
            <a:off x="238061" y="973982"/>
            <a:ext cx="5927482" cy="5780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buFont typeface="Arial,Sans-Serif"/>
              <a:buChar char="•"/>
            </a:pPr>
            <a:r>
              <a:rPr lang="en-US" sz="2400">
                <a:latin typeface="Roboto"/>
                <a:ea typeface="Calibri"/>
                <a:cs typeface="Calibri"/>
              </a:rPr>
              <a:t>Transfer time from a master node with atomic clock to other sites without atomic clocks.</a:t>
            </a:r>
            <a:endParaRPr lang="en-US" sz="2400">
              <a:latin typeface="Calibri"/>
              <a:ea typeface="Calibri"/>
              <a:cs typeface="Calibri"/>
            </a:endParaRPr>
          </a:p>
          <a:p>
            <a:pPr marL="285750" indent="-285750">
              <a:lnSpc>
                <a:spcPct val="90000"/>
              </a:lnSpc>
              <a:buFont typeface="Arial,Sans-Serif"/>
              <a:buChar char="•"/>
            </a:pPr>
            <a:endParaRPr lang="en-US" sz="2400">
              <a:latin typeface="Roboto"/>
              <a:ea typeface="Calibri"/>
              <a:cs typeface="Calibri"/>
            </a:endParaRPr>
          </a:p>
          <a:p>
            <a:pPr marL="285750" indent="-285750">
              <a:lnSpc>
                <a:spcPct val="90000"/>
              </a:lnSpc>
              <a:buFont typeface="Arial,Sans-Serif"/>
              <a:buChar char="•"/>
            </a:pPr>
            <a:r>
              <a:rPr lang="en-US" sz="2400">
                <a:latin typeface="Roboto"/>
                <a:ea typeface="Calibri"/>
                <a:cs typeface="Calibri"/>
              </a:rPr>
              <a:t>Benchmarking long distance PTP over EsNet using TWSTFT as reference.</a:t>
            </a:r>
          </a:p>
          <a:p>
            <a:pPr marL="285750" indent="-285750">
              <a:lnSpc>
                <a:spcPct val="90000"/>
              </a:lnSpc>
              <a:buFont typeface="Arial,Sans-Serif"/>
              <a:buChar char="•"/>
            </a:pPr>
            <a:endParaRPr lang="en-US" sz="2400">
              <a:latin typeface="Roboto"/>
              <a:ea typeface="Calibri"/>
              <a:cs typeface="Calibri"/>
            </a:endParaRPr>
          </a:p>
          <a:p>
            <a:pPr marL="285750" indent="-285750">
              <a:lnSpc>
                <a:spcPct val="90000"/>
              </a:lnSpc>
              <a:buFont typeface="Arial,Sans-Serif"/>
              <a:buChar char="•"/>
            </a:pPr>
            <a:r>
              <a:rPr lang="en-US" sz="2400">
                <a:latin typeface="Roboto"/>
                <a:ea typeface="Calibri"/>
                <a:cs typeface="Calibri"/>
              </a:rPr>
              <a:t>Greater resilience against jamming and spoofing compared to GNSS.</a:t>
            </a:r>
          </a:p>
          <a:p>
            <a:pPr marL="285750" indent="-285750">
              <a:lnSpc>
                <a:spcPct val="90000"/>
              </a:lnSpc>
              <a:buFont typeface="Arial,Sans-Serif"/>
              <a:buChar char="•"/>
            </a:pPr>
            <a:endParaRPr lang="en-US" sz="2400">
              <a:latin typeface="Roboto"/>
              <a:ea typeface="Calibri"/>
              <a:cs typeface="Calibri"/>
            </a:endParaRPr>
          </a:p>
          <a:p>
            <a:pPr marL="285750" indent="-285750">
              <a:lnSpc>
                <a:spcPct val="90000"/>
              </a:lnSpc>
              <a:buFont typeface="Arial,Sans-Serif"/>
              <a:buChar char="•"/>
            </a:pPr>
            <a:r>
              <a:rPr lang="en-US" sz="2400">
                <a:latin typeface="Roboto"/>
                <a:ea typeface="Calibri"/>
                <a:cs typeface="Calibri"/>
              </a:rPr>
              <a:t>Loss of connection at one site does not affect others, providing a robust and redundant time transfer solution.</a:t>
            </a:r>
          </a:p>
          <a:p>
            <a:pPr marL="285750" indent="-285750">
              <a:lnSpc>
                <a:spcPct val="90000"/>
              </a:lnSpc>
              <a:buFont typeface="Arial,Sans-Serif"/>
              <a:buChar char="•"/>
            </a:pPr>
            <a:endParaRPr lang="en-US" sz="2400">
              <a:latin typeface="Roboto"/>
              <a:ea typeface="Calibri"/>
              <a:cs typeface="Calibri"/>
            </a:endParaRPr>
          </a:p>
          <a:p>
            <a:pPr marL="285750" indent="-285750">
              <a:lnSpc>
                <a:spcPct val="90000"/>
              </a:lnSpc>
              <a:buFont typeface="Arial,Sans-Serif"/>
              <a:buChar char="•"/>
            </a:pPr>
            <a:r>
              <a:rPr lang="en-US" sz="2400">
                <a:ea typeface="Calibri"/>
                <a:cs typeface="Calibri"/>
              </a:rPr>
              <a:t>TWSTFT use as regional hub, providing timing to local sites.</a:t>
            </a:r>
          </a:p>
          <a:p>
            <a:endParaRPr lang="en-US" sz="2400">
              <a:ea typeface="Roboto"/>
              <a:cs typeface="Roboto"/>
            </a:endParaRPr>
          </a:p>
        </p:txBody>
      </p:sp>
      <p:sp>
        <p:nvSpPr>
          <p:cNvPr id="2" name="Title 1">
            <a:extLst>
              <a:ext uri="{FF2B5EF4-FFF2-40B4-BE49-F238E27FC236}">
                <a16:creationId xmlns:a16="http://schemas.microsoft.com/office/drawing/2014/main" id="{5396DB16-0160-6FE6-15F5-D9E46660FF0C}"/>
              </a:ext>
            </a:extLst>
          </p:cNvPr>
          <p:cNvSpPr>
            <a:spLocks noGrp="1"/>
          </p:cNvSpPr>
          <p:nvPr>
            <p:ph type="title"/>
          </p:nvPr>
        </p:nvSpPr>
        <p:spPr/>
        <p:txBody>
          <a:bodyPr/>
          <a:lstStyle/>
          <a:p>
            <a:r>
              <a:rPr lang="en-US">
                <a:latin typeface="Roboto"/>
                <a:ea typeface="Roboto"/>
                <a:cs typeface="Roboto"/>
              </a:rPr>
              <a:t>CAST/</a:t>
            </a:r>
            <a:r>
              <a:rPr lang="en-US" err="1">
                <a:latin typeface="Roboto"/>
                <a:ea typeface="Roboto"/>
                <a:cs typeface="Roboto"/>
              </a:rPr>
              <a:t>MicroChip</a:t>
            </a:r>
            <a:r>
              <a:rPr lang="en-US">
                <a:latin typeface="Roboto"/>
                <a:ea typeface="Roboto"/>
                <a:cs typeface="Roboto"/>
              </a:rPr>
              <a:t> TWSTFT C</a:t>
            </a:r>
            <a:r>
              <a:rPr lang="en-US">
                <a:solidFill>
                  <a:srgbClr val="444444"/>
                </a:solidFill>
                <a:latin typeface="Roboto"/>
                <a:ea typeface="Roboto"/>
                <a:cs typeface="Roboto"/>
              </a:rPr>
              <a:t>apabilities</a:t>
            </a:r>
            <a:endParaRPr lang="en-US">
              <a:latin typeface="Roboto"/>
              <a:cs typeface="Roboto"/>
            </a:endParaRPr>
          </a:p>
        </p:txBody>
      </p:sp>
      <p:pic>
        <p:nvPicPr>
          <p:cNvPr id="3" name="Picture 2">
            <a:extLst>
              <a:ext uri="{FF2B5EF4-FFF2-40B4-BE49-F238E27FC236}">
                <a16:creationId xmlns:a16="http://schemas.microsoft.com/office/drawing/2014/main" id="{D376BBB8-669A-F198-4EA2-356AF8BB63F0}"/>
              </a:ext>
            </a:extLst>
          </p:cNvPr>
          <p:cNvPicPr>
            <a:picLocks noChangeAspect="1"/>
          </p:cNvPicPr>
          <p:nvPr/>
        </p:nvPicPr>
        <p:blipFill>
          <a:blip r:embed="rId5"/>
          <a:stretch>
            <a:fillRect/>
          </a:stretch>
        </p:blipFill>
        <p:spPr>
          <a:xfrm>
            <a:off x="9088220" y="274320"/>
            <a:ext cx="797143" cy="610798"/>
          </a:xfrm>
          <a:prstGeom prst="rect">
            <a:avLst/>
          </a:prstGeom>
        </p:spPr>
      </p:pic>
      <p:sp>
        <p:nvSpPr>
          <p:cNvPr id="9" name="TextBox 8">
            <a:extLst>
              <a:ext uri="{FF2B5EF4-FFF2-40B4-BE49-F238E27FC236}">
                <a16:creationId xmlns:a16="http://schemas.microsoft.com/office/drawing/2014/main" id="{80E18EDE-FF0B-DCE8-A0C6-947E0D9EEF58}"/>
              </a:ext>
            </a:extLst>
          </p:cNvPr>
          <p:cNvSpPr txBox="1"/>
          <p:nvPr/>
        </p:nvSpPr>
        <p:spPr>
          <a:xfrm>
            <a:off x="6492869" y="-44698"/>
            <a:ext cx="6125496" cy="369332"/>
          </a:xfrm>
          <a:prstGeom prst="rect">
            <a:avLst/>
          </a:prstGeom>
          <a:noFill/>
        </p:spPr>
        <p:txBody>
          <a:bodyPr wrap="square">
            <a:spAutoFit/>
          </a:bodyPr>
          <a:lstStyle/>
          <a:p>
            <a:pPr algn="ctr"/>
            <a:r>
              <a:rPr lang="en-US" b="1" dirty="0">
                <a:ea typeface="Roboto"/>
                <a:cs typeface="Roboto"/>
              </a:rPr>
              <a:t>Geostationary Satellite</a:t>
            </a:r>
            <a:endParaRPr lang="en-US" dirty="0">
              <a:ea typeface="Roboto"/>
              <a:cs typeface="Roboto"/>
            </a:endParaRPr>
          </a:p>
        </p:txBody>
      </p:sp>
    </p:spTree>
    <p:extLst>
      <p:ext uri="{BB962C8B-B14F-4D97-AF65-F5344CB8AC3E}">
        <p14:creationId xmlns:p14="http://schemas.microsoft.com/office/powerpoint/2010/main" val="224509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12C2-72C9-959D-7838-8E497881219E}"/>
              </a:ext>
            </a:extLst>
          </p:cNvPr>
          <p:cNvSpPr>
            <a:spLocks noGrp="1"/>
          </p:cNvSpPr>
          <p:nvPr>
            <p:ph type="title"/>
          </p:nvPr>
        </p:nvSpPr>
        <p:spPr/>
        <p:txBody>
          <a:bodyPr/>
          <a:lstStyle/>
          <a:p>
            <a:r>
              <a:rPr lang="en-US" dirty="0">
                <a:latin typeface="Roboto"/>
                <a:ea typeface="Roboto"/>
                <a:cs typeface="Roboto"/>
              </a:rPr>
              <a:t>TWSTFT Experiment Phases with NIST, INL, and </a:t>
            </a:r>
            <a:r>
              <a:rPr lang="en-US" dirty="0" err="1">
                <a:latin typeface="Roboto"/>
                <a:ea typeface="Roboto"/>
                <a:cs typeface="Roboto"/>
              </a:rPr>
              <a:t>MicroChip</a:t>
            </a:r>
            <a:endParaRPr lang="en-US" dirty="0">
              <a:latin typeface="Roboto"/>
              <a:cs typeface="Calibri"/>
            </a:endParaRPr>
          </a:p>
        </p:txBody>
      </p:sp>
      <p:sp>
        <p:nvSpPr>
          <p:cNvPr id="3" name="Content Placeholder 2">
            <a:extLst>
              <a:ext uri="{FF2B5EF4-FFF2-40B4-BE49-F238E27FC236}">
                <a16:creationId xmlns:a16="http://schemas.microsoft.com/office/drawing/2014/main" id="{C7A48F82-31DD-3D19-372C-396C08B008DF}"/>
              </a:ext>
            </a:extLst>
          </p:cNvPr>
          <p:cNvSpPr>
            <a:spLocks noGrp="1"/>
          </p:cNvSpPr>
          <p:nvPr>
            <p:ph idx="1"/>
          </p:nvPr>
        </p:nvSpPr>
        <p:spPr>
          <a:xfrm>
            <a:off x="278723" y="1387640"/>
            <a:ext cx="11913808" cy="4785587"/>
          </a:xfrm>
        </p:spPr>
        <p:txBody>
          <a:bodyPr vert="horz" lIns="0" tIns="0" rIns="0" bIns="0" rtlCol="0" anchor="t">
            <a:noAutofit/>
          </a:bodyPr>
          <a:lstStyle/>
          <a:p>
            <a:pPr marL="216535" indent="-216535"/>
            <a:r>
              <a:rPr lang="en-US" sz="2400" b="1" dirty="0">
                <a:latin typeface="Roboto"/>
                <a:ea typeface="Calibri"/>
                <a:cs typeface="Calibri"/>
              </a:rPr>
              <a:t>Phase 1 (FY 24) </a:t>
            </a:r>
            <a:r>
              <a:rPr lang="en-US" sz="2400" dirty="0">
                <a:latin typeface="Roboto"/>
                <a:ea typeface="Calibri"/>
                <a:cs typeface="Calibri"/>
              </a:rPr>
              <a:t>–  Established satellite communications and connecting CAST and NIST.  Once connected we validated the stability and accuracy of the timing signal.</a:t>
            </a:r>
          </a:p>
          <a:p>
            <a:pPr marL="216535" indent="-216535"/>
            <a:r>
              <a:rPr lang="en-US" sz="2400" b="1" dirty="0">
                <a:latin typeface="Roboto"/>
                <a:ea typeface="Calibri"/>
                <a:cs typeface="Calibri"/>
              </a:rPr>
              <a:t>Phase 2 (FY 25)</a:t>
            </a:r>
            <a:r>
              <a:rPr lang="en-US" sz="2400" dirty="0">
                <a:latin typeface="Roboto"/>
                <a:ea typeface="Calibri"/>
                <a:cs typeface="Calibri"/>
              </a:rPr>
              <a:t> – Added 3 </a:t>
            </a:r>
            <a:r>
              <a:rPr lang="en-US" sz="2400" dirty="0" err="1">
                <a:latin typeface="Roboto"/>
                <a:ea typeface="Calibri"/>
                <a:cs typeface="Calibri"/>
              </a:rPr>
              <a:t>MicroChip</a:t>
            </a:r>
            <a:r>
              <a:rPr lang="en-US" sz="2400" dirty="0">
                <a:latin typeface="Roboto"/>
                <a:ea typeface="Calibri"/>
                <a:cs typeface="Calibri"/>
              </a:rPr>
              <a:t> sites and confirmed the stability and accuracy of the timing signal.</a:t>
            </a:r>
          </a:p>
          <a:p>
            <a:pPr marL="216535" indent="-216535"/>
            <a:r>
              <a:rPr lang="en-US" sz="2400" b="1" dirty="0">
                <a:latin typeface="Roboto"/>
                <a:ea typeface="Calibri"/>
                <a:cs typeface="Calibri"/>
              </a:rPr>
              <a:t>Phase 3 (FY 25) </a:t>
            </a:r>
            <a:r>
              <a:rPr lang="en-US" sz="2400" dirty="0">
                <a:latin typeface="Roboto"/>
                <a:ea typeface="Calibri"/>
                <a:cs typeface="Calibri"/>
              </a:rPr>
              <a:t>–</a:t>
            </a:r>
            <a:r>
              <a:rPr lang="en-US" sz="2400" b="1" dirty="0">
                <a:latin typeface="Roboto"/>
                <a:ea typeface="Calibri"/>
                <a:cs typeface="Calibri"/>
              </a:rPr>
              <a:t> </a:t>
            </a:r>
            <a:r>
              <a:rPr lang="en-US" sz="2400" dirty="0">
                <a:latin typeface="Roboto"/>
                <a:ea typeface="Calibri"/>
                <a:cs typeface="Calibri"/>
              </a:rPr>
              <a:t>Added INL, confirmed the stability and accuracy of the timing signal and compare the performance to each site.</a:t>
            </a:r>
          </a:p>
        </p:txBody>
      </p:sp>
    </p:spTree>
    <p:extLst>
      <p:ext uri="{BB962C8B-B14F-4D97-AF65-F5344CB8AC3E}">
        <p14:creationId xmlns:p14="http://schemas.microsoft.com/office/powerpoint/2010/main" val="1859274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970F3-1433-5B20-A64E-3E575E752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11FB2-80D1-04A3-1764-3F969B5CC18A}"/>
              </a:ext>
            </a:extLst>
          </p:cNvPr>
          <p:cNvSpPr>
            <a:spLocks noGrp="1"/>
          </p:cNvSpPr>
          <p:nvPr>
            <p:ph type="title"/>
          </p:nvPr>
        </p:nvSpPr>
        <p:spPr>
          <a:xfrm>
            <a:off x="703326" y="547759"/>
            <a:ext cx="10772466" cy="515194"/>
          </a:xfrm>
        </p:spPr>
        <p:txBody>
          <a:bodyPr/>
          <a:lstStyle/>
          <a:p>
            <a:r>
              <a:rPr lang="en-US">
                <a:latin typeface="Roboto"/>
                <a:ea typeface="Roboto"/>
                <a:cs typeface="Roboto"/>
              </a:rPr>
              <a:t>TWSTFT Current Performance NIST, INL, and Microchip </a:t>
            </a:r>
          </a:p>
        </p:txBody>
      </p:sp>
      <p:sp>
        <p:nvSpPr>
          <p:cNvPr id="3" name="TextBox 2">
            <a:extLst>
              <a:ext uri="{FF2B5EF4-FFF2-40B4-BE49-F238E27FC236}">
                <a16:creationId xmlns:a16="http://schemas.microsoft.com/office/drawing/2014/main" id="{C428F268-C796-AE84-B843-107ABBC5C6E8}"/>
              </a:ext>
            </a:extLst>
          </p:cNvPr>
          <p:cNvSpPr txBox="1"/>
          <p:nvPr/>
        </p:nvSpPr>
        <p:spPr>
          <a:xfrm>
            <a:off x="2625213" y="5958348"/>
            <a:ext cx="6312310" cy="61490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FE970083-C908-FEC3-6BF5-BA7E46325EDE}"/>
              </a:ext>
            </a:extLst>
          </p:cNvPr>
          <p:cNvSpPr txBox="1"/>
          <p:nvPr/>
        </p:nvSpPr>
        <p:spPr>
          <a:xfrm>
            <a:off x="2487561" y="4699819"/>
            <a:ext cx="6754762" cy="369332"/>
          </a:xfrm>
          <a:prstGeom prst="rect">
            <a:avLst/>
          </a:prstGeom>
          <a:solidFill>
            <a:srgbClr val="0070C0"/>
          </a:solidFill>
        </p:spPr>
        <p:txBody>
          <a:bodyPr wrap="square" rtlCol="0">
            <a:spAutoFit/>
          </a:bodyPr>
          <a:lstStyle/>
          <a:p>
            <a:r>
              <a:rPr lang="en-US" b="1" dirty="0"/>
              <a:t>Achieve Synchronization with NIST UTC Within 10 Nanoseconds</a:t>
            </a:r>
            <a:endParaRPr lang="en-US" dirty="0"/>
          </a:p>
        </p:txBody>
      </p:sp>
      <p:pic>
        <p:nvPicPr>
          <p:cNvPr id="8" name="Picture 7">
            <a:extLst>
              <a:ext uri="{FF2B5EF4-FFF2-40B4-BE49-F238E27FC236}">
                <a16:creationId xmlns:a16="http://schemas.microsoft.com/office/drawing/2014/main" id="{1998C91A-240B-2C11-945D-E5766F7D9EE3}"/>
              </a:ext>
            </a:extLst>
          </p:cNvPr>
          <p:cNvPicPr>
            <a:picLocks noChangeAspect="1"/>
          </p:cNvPicPr>
          <p:nvPr/>
        </p:nvPicPr>
        <p:blipFill>
          <a:blip r:embed="rId2"/>
          <a:stretch>
            <a:fillRect/>
          </a:stretch>
        </p:blipFill>
        <p:spPr>
          <a:xfrm>
            <a:off x="358583" y="1779640"/>
            <a:ext cx="11120800" cy="2920180"/>
          </a:xfrm>
          <a:prstGeom prst="rect">
            <a:avLst/>
          </a:prstGeom>
        </p:spPr>
      </p:pic>
    </p:spTree>
    <p:extLst>
      <p:ext uri="{BB962C8B-B14F-4D97-AF65-F5344CB8AC3E}">
        <p14:creationId xmlns:p14="http://schemas.microsoft.com/office/powerpoint/2010/main" val="1331502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C873-3842-7E71-EADC-30228993E91E}"/>
              </a:ext>
            </a:extLst>
          </p:cNvPr>
          <p:cNvSpPr>
            <a:spLocks noGrp="1"/>
          </p:cNvSpPr>
          <p:nvPr>
            <p:ph type="title"/>
          </p:nvPr>
        </p:nvSpPr>
        <p:spPr/>
        <p:txBody>
          <a:bodyPr/>
          <a:lstStyle/>
          <a:p>
            <a:r>
              <a:rPr lang="en-US">
                <a:latin typeface="Roboto"/>
                <a:ea typeface="Roboto"/>
                <a:cs typeface="Roboto"/>
              </a:rPr>
              <a:t>Challenges Faced during the TWSTFT Experiments</a:t>
            </a:r>
            <a:endParaRPr lang="en-US"/>
          </a:p>
        </p:txBody>
      </p:sp>
      <p:sp>
        <p:nvSpPr>
          <p:cNvPr id="3" name="Content Placeholder 2">
            <a:extLst>
              <a:ext uri="{FF2B5EF4-FFF2-40B4-BE49-F238E27FC236}">
                <a16:creationId xmlns:a16="http://schemas.microsoft.com/office/drawing/2014/main" id="{51E70FF5-1837-A99A-0182-A354FDD63E6A}"/>
              </a:ext>
            </a:extLst>
          </p:cNvPr>
          <p:cNvSpPr>
            <a:spLocks noGrp="1"/>
          </p:cNvSpPr>
          <p:nvPr>
            <p:ph idx="1"/>
          </p:nvPr>
        </p:nvSpPr>
        <p:spPr>
          <a:xfrm>
            <a:off x="284347" y="928021"/>
            <a:ext cx="6180293" cy="5786178"/>
          </a:xfrm>
        </p:spPr>
        <p:txBody>
          <a:bodyPr vert="horz" lIns="0" tIns="0" rIns="0" bIns="0" rtlCol="0" anchor="t">
            <a:noAutofit/>
          </a:bodyPr>
          <a:lstStyle/>
          <a:p>
            <a:pPr marL="216535" indent="-216535"/>
            <a:r>
              <a:rPr lang="en-US" sz="2400" dirty="0">
                <a:latin typeface="Roboto"/>
                <a:ea typeface="Roboto"/>
                <a:cs typeface="Roboto"/>
              </a:rPr>
              <a:t>Some of the equipment was less than user friendly</a:t>
            </a:r>
            <a:endParaRPr lang="en-US" dirty="0">
              <a:latin typeface="Roboto"/>
              <a:ea typeface="Roboto"/>
              <a:cs typeface="Roboto"/>
            </a:endParaRPr>
          </a:p>
          <a:p>
            <a:pPr marL="216535" indent="-216535"/>
            <a:r>
              <a:rPr lang="en-US" sz="2400" dirty="0">
                <a:latin typeface="Roboto"/>
                <a:ea typeface="Roboto"/>
                <a:cs typeface="Roboto"/>
              </a:rPr>
              <a:t>Site outages due to equipment failure and severe weather (which required dish repointing)</a:t>
            </a:r>
            <a:endParaRPr lang="en-US" dirty="0">
              <a:latin typeface="Roboto"/>
              <a:ea typeface="Roboto"/>
              <a:cs typeface="Roboto"/>
            </a:endParaRPr>
          </a:p>
          <a:p>
            <a:pPr marL="216535" indent="-216535"/>
            <a:r>
              <a:rPr lang="en-US" sz="2400" dirty="0">
                <a:latin typeface="Roboto"/>
                <a:ea typeface="Roboto"/>
                <a:cs typeface="Roboto"/>
              </a:rPr>
              <a:t>Pointing the dish to the correct satellite azimuth and elevation</a:t>
            </a:r>
          </a:p>
          <a:p>
            <a:pPr marL="216535" indent="-216535"/>
            <a:r>
              <a:rPr lang="en-US" sz="2400" dirty="0">
                <a:latin typeface="Roboto"/>
                <a:ea typeface="Roboto"/>
                <a:cs typeface="Roboto"/>
              </a:rPr>
              <a:t>Resyncing different sites when we changed from one satellite provider to another</a:t>
            </a:r>
          </a:p>
        </p:txBody>
      </p:sp>
      <p:pic>
        <p:nvPicPr>
          <p:cNvPr id="4" name="Picture 3" descr="A shadow of a large radio antenna">
            <a:extLst>
              <a:ext uri="{FF2B5EF4-FFF2-40B4-BE49-F238E27FC236}">
                <a16:creationId xmlns:a16="http://schemas.microsoft.com/office/drawing/2014/main" id="{01DEA4AA-BC6D-1E27-F1D1-E3EB4CB5C0F3}"/>
              </a:ext>
            </a:extLst>
          </p:cNvPr>
          <p:cNvPicPr>
            <a:picLocks noChangeAspect="1"/>
          </p:cNvPicPr>
          <p:nvPr/>
        </p:nvPicPr>
        <p:blipFill>
          <a:blip r:embed="rId2"/>
          <a:stretch>
            <a:fillRect/>
          </a:stretch>
        </p:blipFill>
        <p:spPr>
          <a:xfrm>
            <a:off x="6644444" y="1477358"/>
            <a:ext cx="5095875" cy="3419475"/>
          </a:xfrm>
          <a:prstGeom prst="rect">
            <a:avLst/>
          </a:prstGeom>
        </p:spPr>
      </p:pic>
    </p:spTree>
    <p:extLst>
      <p:ext uri="{BB962C8B-B14F-4D97-AF65-F5344CB8AC3E}">
        <p14:creationId xmlns:p14="http://schemas.microsoft.com/office/powerpoint/2010/main" val="2839364531"/>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Solar">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 Presentation 16x9 Template" id="{15F1EDB1-644E-C748-8245-FEA8598B5561}" vid="{8418BCC7-4D0A-BF43-99D3-2FD175AA12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3E196F64AAAC4899BAC8103F07FD35" ma:contentTypeVersion="15" ma:contentTypeDescription="Create a new document." ma:contentTypeScope="" ma:versionID="2609cbec49f11f894a20cea167bd7c03">
  <xsd:schema xmlns:xsd="http://www.w3.org/2001/XMLSchema" xmlns:xs="http://www.w3.org/2001/XMLSchema" xmlns:p="http://schemas.microsoft.com/office/2006/metadata/properties" xmlns:ns2="a0d07f7e-eb6a-4692-9fcf-f50292b84d32" xmlns:ns3="37415bd9-5627-415b-86c3-7e031ca8490e" targetNamespace="http://schemas.microsoft.com/office/2006/metadata/properties" ma:root="true" ma:fieldsID="4eed1c02559f0b9d9897f4a0f9504adc" ns2:_="" ns3:_="">
    <xsd:import namespace="a0d07f7e-eb6a-4692-9fcf-f50292b84d32"/>
    <xsd:import namespace="37415bd9-5627-415b-86c3-7e031ca8490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07f7e-eb6a-4692-9fcf-f50292b84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8ac8405-059b-47f8-b48a-bbaeae0205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7415bd9-5627-415b-86c3-7e031ca8490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56cf018-8ec4-4aec-a8a6-c27c2eb5f7f7}" ma:internalName="TaxCatchAll" ma:showField="CatchAllData" ma:web="37415bd9-5627-415b-86c3-7e031ca8490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7415bd9-5627-415b-86c3-7e031ca8490e" xsi:nil="true"/>
    <lcf76f155ced4ddcb4097134ff3c332f xmlns="a0d07f7e-eb6a-4692-9fcf-f50292b84d3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964E06-3D98-4AB1-B718-178F6084901E}">
  <ds:schemaRefs>
    <ds:schemaRef ds:uri="37415bd9-5627-415b-86c3-7e031ca8490e"/>
    <ds:schemaRef ds:uri="a0d07f7e-eb6a-4692-9fcf-f50292b84d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67751C-62D4-495F-9F26-B84BE4BF636C}">
  <ds:schemaRefs>
    <ds:schemaRef ds:uri="37415bd9-5627-415b-86c3-7e031ca8490e"/>
    <ds:schemaRef ds:uri="http://schemas.microsoft.com/office/infopath/2007/PartnerControls"/>
    <ds:schemaRef ds:uri="http://purl.org/dc/dcmitype/"/>
    <ds:schemaRef ds:uri="http://schemas.microsoft.com/office/2006/metadata/properties"/>
    <ds:schemaRef ds:uri="http://www.w3.org/XML/1998/namespace"/>
    <ds:schemaRef ds:uri="http://purl.org/dc/terms/"/>
    <ds:schemaRef ds:uri="http://schemas.microsoft.com/office/2006/documentManagement/types"/>
    <ds:schemaRef ds:uri="a0d07f7e-eb6a-4692-9fcf-f50292b84d32"/>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0DC2E83B-1842-4CA4-9E83-1F2ACA6DAD3B}">
  <ds:schemaRefs>
    <ds:schemaRef ds:uri="http://schemas.microsoft.com/sharepoint/v3/contenttype/forms"/>
  </ds:schemaRefs>
</ds:datastoreItem>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 Presentation</Template>
  <TotalTime>6836</TotalTime>
  <Words>727</Words>
  <Application>Microsoft Office PowerPoint</Application>
  <PresentationFormat>Widescreen</PresentationFormat>
  <Paragraphs>73</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Arial,Sans-Serif</vt:lpstr>
      <vt:lpstr>Calibri</vt:lpstr>
      <vt:lpstr>Century Gothic</vt:lpstr>
      <vt:lpstr>Roboto</vt:lpstr>
      <vt:lpstr>Roboto Light</vt:lpstr>
      <vt:lpstr>ORNL Presentation</vt:lpstr>
      <vt:lpstr>Comparison of Two-Way Satellite Time and Frequency Transfer (TWSTFT) and PTP over long Distances </vt:lpstr>
      <vt:lpstr>Center for Alternative Synchronization and Timing (CAST) Integrated Test Bed for Complementary Synchronization Solutions</vt:lpstr>
      <vt:lpstr>CAST: Enabling Grid Resilience through Timing &amp; Synchronization</vt:lpstr>
      <vt:lpstr>Comparison of Two-Way Satellite Time and Frequency Transfer (TWSTFT) and PTP over long Distances </vt:lpstr>
      <vt:lpstr>Two-Way Satellite Time and Frequency Transfer (TWSTFT): Why is it Important?</vt:lpstr>
      <vt:lpstr>CAST/MicroChip TWSTFT Capabilities</vt:lpstr>
      <vt:lpstr>TWSTFT Experiment Phases with NIST, INL, and MicroChip</vt:lpstr>
      <vt:lpstr>TWSTFT Current Performance NIST, INL, and Microchip </vt:lpstr>
      <vt:lpstr>Challenges Faced during the TWSTFT Experiments</vt:lpstr>
      <vt:lpstr>DOE’s Energy Sciences Network (ESNet) OSCARS </vt:lpstr>
      <vt:lpstr>ORNL&lt;&gt;INL PTP performance  </vt:lpstr>
      <vt:lpstr>ORNL&lt;&gt;INL PTP performance  </vt:lpstr>
      <vt:lpstr>Conclusions</vt:lpstr>
      <vt:lpstr>Building a Community through Partnerships &amp;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Christopher, Carter</dc:creator>
  <cp:lastModifiedBy>Osman, Amir</cp:lastModifiedBy>
  <cp:revision>17</cp:revision>
  <dcterms:created xsi:type="dcterms:W3CDTF">2025-06-06T15:19:00Z</dcterms:created>
  <dcterms:modified xsi:type="dcterms:W3CDTF">2025-09-26T20:15:29Z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0x010100F93E196F64AAAC4899BAC8103F07FD35</vt:lpwstr>
  </property>
  <property fmtid="{D5CDD505-2E9C-101B-9397-08002B2CF9AE}" pid="3" name="MediaServiceImageTags">
    <vt:lpwstr/>
  </property>
</Properties>
</file>